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8404800" cy="19202400"/>
  <p:notesSz cx="7023100" cy="93091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325355" indent="26981"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652295" indent="55549"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979236" indent="84117"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307764" indent="111097"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5412" algn="l" defTabSz="914165" rtl="0" eaLnBrk="1" latinLnBrk="0" hangingPunct="1">
      <a:defRPr sz="2400" kern="1200">
        <a:solidFill>
          <a:schemeClr val="tx1"/>
        </a:solidFill>
        <a:latin typeface="Arial" pitchFamily="34" charset="0"/>
        <a:ea typeface="ＭＳ Ｐゴシック" pitchFamily="34" charset="-128"/>
        <a:cs typeface="+mn-cs"/>
      </a:defRPr>
    </a:lvl6pPr>
    <a:lvl7pPr marL="2742494" algn="l" defTabSz="914165" rtl="0" eaLnBrk="1" latinLnBrk="0" hangingPunct="1">
      <a:defRPr sz="2400" kern="1200">
        <a:solidFill>
          <a:schemeClr val="tx1"/>
        </a:solidFill>
        <a:latin typeface="Arial" pitchFamily="34" charset="0"/>
        <a:ea typeface="ＭＳ Ｐゴシック" pitchFamily="34" charset="-128"/>
        <a:cs typeface="+mn-cs"/>
      </a:defRPr>
    </a:lvl7pPr>
    <a:lvl8pPr marL="3199577" algn="l" defTabSz="914165" rtl="0" eaLnBrk="1" latinLnBrk="0" hangingPunct="1">
      <a:defRPr sz="2400" kern="1200">
        <a:solidFill>
          <a:schemeClr val="tx1"/>
        </a:solidFill>
        <a:latin typeface="Arial" pitchFamily="34" charset="0"/>
        <a:ea typeface="ＭＳ Ｐゴシック" pitchFamily="34" charset="-128"/>
        <a:cs typeface="+mn-cs"/>
      </a:defRPr>
    </a:lvl8pPr>
    <a:lvl9pPr marL="3656659" algn="l" defTabSz="914165"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640" userDrawn="1">
          <p15:clr>
            <a:srgbClr val="A4A3A4"/>
          </p15:clr>
        </p15:guide>
        <p15:guide id="2" orient="horz" pos="412">
          <p15:clr>
            <a:srgbClr val="A4A3A4"/>
          </p15:clr>
        </p15:guide>
        <p15:guide id="3" orient="horz" pos="11684">
          <p15:clr>
            <a:srgbClr val="A4A3A4"/>
          </p15:clr>
        </p15:guide>
        <p15:guide id="4" orient="horz" pos="664">
          <p15:clr>
            <a:srgbClr val="A4A3A4"/>
          </p15:clr>
        </p15:guide>
        <p15:guide id="5" orient="horz" pos="7676">
          <p15:clr>
            <a:srgbClr val="A4A3A4"/>
          </p15:clr>
        </p15:guide>
        <p15:guide id="6" orient="horz" pos="11547">
          <p15:clr>
            <a:srgbClr val="A4A3A4"/>
          </p15:clr>
        </p15:guide>
        <p15:guide id="7" pos="23541">
          <p15:clr>
            <a:srgbClr val="A4A3A4"/>
          </p15:clr>
        </p15:guide>
        <p15:guide id="8" pos="651">
          <p15:clr>
            <a:srgbClr val="A4A3A4"/>
          </p15:clr>
        </p15:guide>
        <p15:guide id="9" pos="10515">
          <p15:clr>
            <a:srgbClr val="A4A3A4"/>
          </p15:clr>
        </p15:guide>
        <p15:guide id="10" pos="1339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iyanka Sharma" initials="PS" lastIdx="1" clrIdx="0"/>
  <p:cmAuthor id="1" name="Claire " initials="CW" lastIdx="1" clrIdx="1"/>
  <p:cmAuthor id="2" name="PS" initials="PS" lastIdx="5" clrIdx="2">
    <p:extLst/>
  </p:cmAuthor>
  <p:cmAuthor id="3" name="Carolyn Lehn" initials="CL" lastIdx="4" clrIdx="3">
    <p:extLst>
      <p:ext uri="{19B8F6BF-5375-455C-9EA6-DF929625EA0E}">
        <p15:presenceInfo xmlns:p15="http://schemas.microsoft.com/office/powerpoint/2012/main" userId="S-1-5-21-2121551365-1127698992-48716514-135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a:srgbClr val="FF9933"/>
    <a:srgbClr val="FF6600"/>
    <a:srgbClr val="000099"/>
    <a:srgbClr val="C310D6"/>
    <a:srgbClr val="A4FAFA"/>
    <a:srgbClr val="97B39D"/>
    <a:srgbClr val="9E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422" autoAdjust="0"/>
    <p:restoredTop sz="94025" autoAdjust="0"/>
  </p:normalViewPr>
  <p:slideViewPr>
    <p:cSldViewPr>
      <p:cViewPr varScale="1">
        <p:scale>
          <a:sx n="26" d="100"/>
          <a:sy n="26" d="100"/>
        </p:scale>
        <p:origin x="278" y="43"/>
      </p:cViewPr>
      <p:guideLst>
        <p:guide orient="horz" pos="2640"/>
        <p:guide orient="horz" pos="412"/>
        <p:guide orient="horz" pos="11684"/>
        <p:guide orient="horz" pos="664"/>
        <p:guide orient="horz" pos="7676"/>
        <p:guide orient="horz" pos="11547"/>
        <p:guide pos="23541"/>
        <p:guide pos="651"/>
        <p:guide pos="10515"/>
        <p:guide pos="13391"/>
      </p:guideLst>
    </p:cSldViewPr>
  </p:slid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758" cy="465296"/>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l" defTabSz="930362">
              <a:spcBef>
                <a:spcPct val="0"/>
              </a:spcBef>
              <a:defRPr sz="1200">
                <a:latin typeface="Arial" pitchFamily="34"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8747" y="0"/>
            <a:ext cx="3042757" cy="465296"/>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362">
              <a:spcBef>
                <a:spcPct val="0"/>
              </a:spcBef>
              <a:defRPr sz="1200">
                <a:latin typeface="Arial" pitchFamily="34"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42201"/>
            <a:ext cx="3042758" cy="465296"/>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l" defTabSz="930362">
              <a:spcBef>
                <a:spcPct val="0"/>
              </a:spcBef>
              <a:defRPr sz="1200">
                <a:latin typeface="Arial" pitchFamily="34" charset="0"/>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978747" y="8842201"/>
            <a:ext cx="3042757" cy="465296"/>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362">
              <a:defRPr sz="1200">
                <a:latin typeface="Arial" pitchFamily="34" charset="0"/>
                <a:ea typeface="MS PGothic" pitchFamily="34" charset="-128"/>
                <a:cs typeface="Arial" pitchFamily="34" charset="0"/>
              </a:defRPr>
            </a:lvl1pPr>
          </a:lstStyle>
          <a:p>
            <a:pPr>
              <a:defRPr/>
            </a:pPr>
            <a:fld id="{EDC0829B-5856-4D5D-ABF4-DADE6A753F27}" type="slidenum">
              <a:rPr lang="en-US"/>
              <a:pPr>
                <a:defRPr/>
              </a:pPr>
              <a:t>‹#›</a:t>
            </a:fld>
            <a:endParaRPr lang="en-US" dirty="0"/>
          </a:p>
        </p:txBody>
      </p:sp>
    </p:spTree>
    <p:extLst>
      <p:ext uri="{BB962C8B-B14F-4D97-AF65-F5344CB8AC3E}">
        <p14:creationId xmlns:p14="http://schemas.microsoft.com/office/powerpoint/2010/main" val="29110836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758" cy="465296"/>
          </a:xfrm>
          <a:prstGeom prst="rect">
            <a:avLst/>
          </a:prstGeom>
        </p:spPr>
        <p:txBody>
          <a:bodyPr vert="horz" lIns="92236" tIns="46118" rIns="92236" bIns="46118" rtlCol="0"/>
          <a:lstStyle>
            <a:lvl1pPr algn="l">
              <a:spcBef>
                <a:spcPct val="20000"/>
              </a:spcBef>
              <a:defRPr sz="1200">
                <a:latin typeface="Arial" pitchFamily="34" charset="0"/>
                <a:ea typeface="+mn-ea"/>
                <a:cs typeface="+mn-cs"/>
              </a:defRPr>
            </a:lvl1pPr>
          </a:lstStyle>
          <a:p>
            <a:pPr>
              <a:defRPr/>
            </a:pPr>
            <a:endParaRPr lang="en-US" dirty="0"/>
          </a:p>
        </p:txBody>
      </p:sp>
      <p:sp>
        <p:nvSpPr>
          <p:cNvPr id="3" name="Date Placeholder 2"/>
          <p:cNvSpPr>
            <a:spLocks noGrp="1"/>
          </p:cNvSpPr>
          <p:nvPr>
            <p:ph type="dt" idx="1"/>
          </p:nvPr>
        </p:nvSpPr>
        <p:spPr>
          <a:xfrm>
            <a:off x="3978747" y="0"/>
            <a:ext cx="3042757" cy="465296"/>
          </a:xfrm>
          <a:prstGeom prst="rect">
            <a:avLst/>
          </a:prstGeom>
        </p:spPr>
        <p:txBody>
          <a:bodyPr vert="horz" wrap="square" lIns="92236" tIns="46118" rIns="92236" bIns="46118" numCol="1" anchor="t" anchorCtr="0" compatLnSpc="1">
            <a:prstTxWarp prst="textNoShape">
              <a:avLst/>
            </a:prstTxWarp>
          </a:bodyPr>
          <a:lstStyle>
            <a:lvl1pPr algn="r">
              <a:spcBef>
                <a:spcPct val="20000"/>
              </a:spcBef>
              <a:defRPr sz="1200">
                <a:latin typeface="Arial" pitchFamily="34" charset="0"/>
                <a:ea typeface="MS PGothic" pitchFamily="34" charset="-128"/>
                <a:cs typeface="Arial" pitchFamily="34" charset="0"/>
              </a:defRPr>
            </a:lvl1pPr>
          </a:lstStyle>
          <a:p>
            <a:pPr>
              <a:defRPr/>
            </a:pPr>
            <a:fld id="{6CBB73BE-C30F-409E-B5A0-B6874F1E3E35}" type="datetimeFigureOut">
              <a:rPr lang="en-US"/>
              <a:pPr>
                <a:defRPr/>
              </a:pPr>
              <a:t>6/19/2017</a:t>
            </a:fld>
            <a:endParaRPr lang="en-US" dirty="0"/>
          </a:p>
        </p:txBody>
      </p:sp>
      <p:sp>
        <p:nvSpPr>
          <p:cNvPr id="4" name="Slide Image Placeholder 3"/>
          <p:cNvSpPr>
            <a:spLocks noGrp="1" noRot="1" noChangeAspect="1"/>
          </p:cNvSpPr>
          <p:nvPr>
            <p:ph type="sldImg" idx="2"/>
          </p:nvPr>
        </p:nvSpPr>
        <p:spPr>
          <a:xfrm>
            <a:off x="20638" y="698500"/>
            <a:ext cx="6981825" cy="3490913"/>
          </a:xfrm>
          <a:prstGeom prst="rect">
            <a:avLst/>
          </a:prstGeom>
          <a:noFill/>
          <a:ln w="12700">
            <a:solidFill>
              <a:prstClr val="black"/>
            </a:solidFill>
          </a:ln>
        </p:spPr>
        <p:txBody>
          <a:bodyPr vert="horz" lIns="92236" tIns="46118" rIns="92236" bIns="46118" rtlCol="0" anchor="ctr"/>
          <a:lstStyle/>
          <a:p>
            <a:pPr lvl="0"/>
            <a:endParaRPr lang="en-US" noProof="0" dirty="0" smtClean="0"/>
          </a:p>
        </p:txBody>
      </p:sp>
      <p:sp>
        <p:nvSpPr>
          <p:cNvPr id="5" name="Notes Placeholder 4"/>
          <p:cNvSpPr>
            <a:spLocks noGrp="1"/>
          </p:cNvSpPr>
          <p:nvPr>
            <p:ph type="body" sz="quarter" idx="3"/>
          </p:nvPr>
        </p:nvSpPr>
        <p:spPr>
          <a:xfrm>
            <a:off x="702789" y="4421903"/>
            <a:ext cx="5617522" cy="4189256"/>
          </a:xfrm>
          <a:prstGeom prst="rect">
            <a:avLst/>
          </a:prstGeom>
        </p:spPr>
        <p:txBody>
          <a:bodyPr vert="horz" lIns="92236" tIns="46118" rIns="92236" bIns="4611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201"/>
            <a:ext cx="3042758" cy="465296"/>
          </a:xfrm>
          <a:prstGeom prst="rect">
            <a:avLst/>
          </a:prstGeom>
        </p:spPr>
        <p:txBody>
          <a:bodyPr vert="horz" lIns="92236" tIns="46118" rIns="92236" bIns="46118" rtlCol="0" anchor="b"/>
          <a:lstStyle>
            <a:lvl1pPr algn="l">
              <a:spcBef>
                <a:spcPct val="20000"/>
              </a:spcBef>
              <a:defRPr sz="1200">
                <a:latin typeface="Arial" pitchFamily="34"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8747" y="8842201"/>
            <a:ext cx="3042757" cy="465296"/>
          </a:xfrm>
          <a:prstGeom prst="rect">
            <a:avLst/>
          </a:prstGeom>
        </p:spPr>
        <p:txBody>
          <a:bodyPr vert="horz" wrap="square" lIns="92236" tIns="46118" rIns="92236" bIns="46118" numCol="1" anchor="b" anchorCtr="0" compatLnSpc="1">
            <a:prstTxWarp prst="textNoShape">
              <a:avLst/>
            </a:prstTxWarp>
          </a:bodyPr>
          <a:lstStyle>
            <a:lvl1pPr algn="r">
              <a:spcBef>
                <a:spcPct val="20000"/>
              </a:spcBef>
              <a:defRPr sz="1200">
                <a:latin typeface="Arial" pitchFamily="34" charset="0"/>
                <a:ea typeface="MS PGothic" pitchFamily="34" charset="-128"/>
                <a:cs typeface="Arial" pitchFamily="34" charset="0"/>
              </a:defRPr>
            </a:lvl1pPr>
          </a:lstStyle>
          <a:p>
            <a:pPr>
              <a:defRPr/>
            </a:pPr>
            <a:fld id="{CE07E805-C32D-4526-BEF8-EB69882AFD2F}" type="slidenum">
              <a:rPr lang="en-US"/>
              <a:pPr>
                <a:defRPr/>
              </a:pPr>
              <a:t>‹#›</a:t>
            </a:fld>
            <a:endParaRPr lang="en-US" dirty="0"/>
          </a:p>
        </p:txBody>
      </p:sp>
    </p:spTree>
    <p:extLst>
      <p:ext uri="{BB962C8B-B14F-4D97-AF65-F5344CB8AC3E}">
        <p14:creationId xmlns:p14="http://schemas.microsoft.com/office/powerpoint/2010/main" val="3516212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ＭＳ Ｐゴシック" pitchFamily="34" charset="-128"/>
        <a:cs typeface="ＭＳ Ｐゴシック" charset="0"/>
      </a:defRPr>
    </a:lvl1pPr>
    <a:lvl2pPr marL="325355" algn="l" rtl="0" eaLnBrk="0" fontAlgn="base" hangingPunct="0">
      <a:spcBef>
        <a:spcPct val="30000"/>
      </a:spcBef>
      <a:spcAft>
        <a:spcPct val="0"/>
      </a:spcAft>
      <a:defRPr sz="1000" kern="1200">
        <a:solidFill>
          <a:schemeClr val="tx1"/>
        </a:solidFill>
        <a:latin typeface="+mn-lt"/>
        <a:ea typeface="ＭＳ Ｐゴシック" pitchFamily="34" charset="-128"/>
        <a:cs typeface="+mn-cs"/>
      </a:defRPr>
    </a:lvl2pPr>
    <a:lvl3pPr marL="652295" algn="l" rtl="0" eaLnBrk="0" fontAlgn="base" hangingPunct="0">
      <a:spcBef>
        <a:spcPct val="30000"/>
      </a:spcBef>
      <a:spcAft>
        <a:spcPct val="0"/>
      </a:spcAft>
      <a:defRPr sz="1000" kern="1200">
        <a:solidFill>
          <a:schemeClr val="tx1"/>
        </a:solidFill>
        <a:latin typeface="+mn-lt"/>
        <a:ea typeface="ＭＳ Ｐゴシック" pitchFamily="34" charset="-128"/>
        <a:cs typeface="+mn-cs"/>
      </a:defRPr>
    </a:lvl3pPr>
    <a:lvl4pPr marL="979236" algn="l" rtl="0" eaLnBrk="0" fontAlgn="base" hangingPunct="0">
      <a:spcBef>
        <a:spcPct val="30000"/>
      </a:spcBef>
      <a:spcAft>
        <a:spcPct val="0"/>
      </a:spcAft>
      <a:defRPr sz="1000" kern="1200">
        <a:solidFill>
          <a:schemeClr val="tx1"/>
        </a:solidFill>
        <a:latin typeface="+mn-lt"/>
        <a:ea typeface="ＭＳ Ｐゴシック" pitchFamily="34" charset="-128"/>
        <a:cs typeface="+mn-cs"/>
      </a:defRPr>
    </a:lvl4pPr>
    <a:lvl5pPr marL="1307764" algn="l" rtl="0" eaLnBrk="0" fontAlgn="base" hangingPunct="0">
      <a:spcBef>
        <a:spcPct val="30000"/>
      </a:spcBef>
      <a:spcAft>
        <a:spcPct val="0"/>
      </a:spcAft>
      <a:defRPr sz="1000" kern="1200">
        <a:solidFill>
          <a:schemeClr val="tx1"/>
        </a:solidFill>
        <a:latin typeface="+mn-lt"/>
        <a:ea typeface="ＭＳ Ｐゴシック" pitchFamily="34" charset="-128"/>
        <a:cs typeface="+mn-cs"/>
      </a:defRPr>
    </a:lvl5pPr>
    <a:lvl6pPr marL="1635780" algn="l" defTabSz="654312" rtl="0" eaLnBrk="1" latinLnBrk="0" hangingPunct="1">
      <a:defRPr sz="1000" kern="1200">
        <a:solidFill>
          <a:schemeClr val="tx1"/>
        </a:solidFill>
        <a:latin typeface="+mn-lt"/>
        <a:ea typeface="+mn-ea"/>
        <a:cs typeface="+mn-cs"/>
      </a:defRPr>
    </a:lvl6pPr>
    <a:lvl7pPr marL="1962936" algn="l" defTabSz="654312" rtl="0" eaLnBrk="1" latinLnBrk="0" hangingPunct="1">
      <a:defRPr sz="1000" kern="1200">
        <a:solidFill>
          <a:schemeClr val="tx1"/>
        </a:solidFill>
        <a:latin typeface="+mn-lt"/>
        <a:ea typeface="+mn-ea"/>
        <a:cs typeface="+mn-cs"/>
      </a:defRPr>
    </a:lvl7pPr>
    <a:lvl8pPr marL="2290091" algn="l" defTabSz="654312" rtl="0" eaLnBrk="1" latinLnBrk="0" hangingPunct="1">
      <a:defRPr sz="1000" kern="1200">
        <a:solidFill>
          <a:schemeClr val="tx1"/>
        </a:solidFill>
        <a:latin typeface="+mn-lt"/>
        <a:ea typeface="+mn-ea"/>
        <a:cs typeface="+mn-cs"/>
      </a:defRPr>
    </a:lvl8pPr>
    <a:lvl9pPr marL="2617249" algn="l" defTabSz="65431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0638" y="698500"/>
            <a:ext cx="6981825" cy="3490913"/>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8BD445BA-8C5C-4B25-B823-6A8CA40E4544}" type="slidenum">
              <a:rPr lang="en-US" smtClean="0">
                <a:ea typeface="ＭＳ Ｐゴシック" pitchFamily="34" charset="-128"/>
              </a:rPr>
              <a:pPr/>
              <a:t>1</a:t>
            </a:fld>
            <a:endParaRPr lang="en-US" dirty="0" smtClean="0">
              <a:ea typeface="ＭＳ Ｐゴシック" pitchFamily="34" charset="-128"/>
            </a:endParaRPr>
          </a:p>
        </p:txBody>
      </p:sp>
    </p:spTree>
    <p:extLst>
      <p:ext uri="{BB962C8B-B14F-4D97-AF65-F5344CB8AC3E}">
        <p14:creationId xmlns:p14="http://schemas.microsoft.com/office/powerpoint/2010/main" val="2316904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965398"/>
            <a:ext cx="32644080" cy="4115667"/>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0881163"/>
            <a:ext cx="26883360" cy="4907684"/>
          </a:xfrm>
        </p:spPr>
        <p:txBody>
          <a:bodyPr/>
          <a:lstStyle>
            <a:lvl1pPr marL="0" indent="0" algn="ctr">
              <a:buNone/>
              <a:defRPr/>
            </a:lvl1pPr>
            <a:lvl2pPr marL="327156" indent="0" algn="ctr">
              <a:buNone/>
              <a:defRPr/>
            </a:lvl2pPr>
            <a:lvl3pPr marL="654312" indent="0" algn="ctr">
              <a:buNone/>
              <a:defRPr/>
            </a:lvl3pPr>
            <a:lvl4pPr marL="981469" indent="0" algn="ctr">
              <a:buNone/>
              <a:defRPr/>
            </a:lvl4pPr>
            <a:lvl5pPr marL="1308625" indent="0" algn="ctr">
              <a:buNone/>
              <a:defRPr/>
            </a:lvl5pPr>
            <a:lvl6pPr marL="1635780" indent="0" algn="ctr">
              <a:buNone/>
              <a:defRPr/>
            </a:lvl6pPr>
            <a:lvl7pPr marL="1962936" indent="0" algn="ctr">
              <a:buNone/>
              <a:defRPr/>
            </a:lvl7pPr>
            <a:lvl8pPr marL="2290091" indent="0" algn="ctr">
              <a:buNone/>
              <a:defRPr/>
            </a:lvl8pPr>
            <a:lvl9pPr marL="261724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B6F1D6-CBD1-4EE2-B16B-FD5B100BB18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1F79AF-B920-4C75-9C85-4521477B31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2270" y="766765"/>
            <a:ext cx="8639868" cy="163899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2668" y="766765"/>
            <a:ext cx="25803225" cy="163899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B5C5132-6F63-450B-9F21-C8FADE2A104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0C227F-CA90-4FF6-8E4D-380273F765E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4319" y="12338917"/>
            <a:ext cx="32644080" cy="3814619"/>
          </a:xfrm>
        </p:spPr>
        <p:txBody>
          <a:bodyPr anchor="t"/>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3034319" y="8138393"/>
            <a:ext cx="32644080" cy="4200525"/>
          </a:xfrm>
        </p:spPr>
        <p:txBody>
          <a:bodyPr anchor="b"/>
          <a:lstStyle>
            <a:lvl1pPr marL="0" indent="0">
              <a:buNone/>
              <a:defRPr sz="1300"/>
            </a:lvl1pPr>
            <a:lvl2pPr marL="327156" indent="0">
              <a:buNone/>
              <a:defRPr sz="1300"/>
            </a:lvl2pPr>
            <a:lvl3pPr marL="654312" indent="0">
              <a:buNone/>
              <a:defRPr sz="1200"/>
            </a:lvl3pPr>
            <a:lvl4pPr marL="981469" indent="0">
              <a:buNone/>
              <a:defRPr sz="1000"/>
            </a:lvl4pPr>
            <a:lvl5pPr marL="1308625" indent="0">
              <a:buNone/>
              <a:defRPr sz="1000"/>
            </a:lvl5pPr>
            <a:lvl6pPr marL="1635780" indent="0">
              <a:buNone/>
              <a:defRPr sz="1000"/>
            </a:lvl6pPr>
            <a:lvl7pPr marL="1962936" indent="0">
              <a:buNone/>
              <a:defRPr sz="1000"/>
            </a:lvl7pPr>
            <a:lvl8pPr marL="2290091" indent="0">
              <a:buNone/>
              <a:defRPr sz="1000"/>
            </a:lvl8pPr>
            <a:lvl9pPr marL="2617249" indent="0">
              <a:buNone/>
              <a:defRPr sz="1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62997C-5FF8-4922-A102-CCA94DAD35B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2667" y="4480365"/>
            <a:ext cx="17221546" cy="12676332"/>
          </a:xfrm>
        </p:spPr>
        <p:txBody>
          <a:bodyPr/>
          <a:lstStyle>
            <a:lvl1pPr>
              <a:defRPr sz="2000"/>
            </a:lvl1pPr>
            <a:lvl2pPr>
              <a:defRPr sz="17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0591" y="4480365"/>
            <a:ext cx="17221546" cy="12676332"/>
          </a:xfrm>
        </p:spPr>
        <p:txBody>
          <a:bodyPr/>
          <a:lstStyle>
            <a:lvl1pPr>
              <a:defRPr sz="2000"/>
            </a:lvl1pPr>
            <a:lvl2pPr>
              <a:defRPr sz="17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9D8C15-2EA9-4C1D-BA1C-070535B274D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768784"/>
            <a:ext cx="3456432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1" y="4298522"/>
            <a:ext cx="16969394" cy="1791132"/>
          </a:xfrm>
        </p:spPr>
        <p:txBody>
          <a:bodyPr anchor="b"/>
          <a:lstStyle>
            <a:lvl1pPr marL="0" indent="0">
              <a:buNone/>
              <a:defRPr sz="1700" b="1"/>
            </a:lvl1pPr>
            <a:lvl2pPr marL="327156" indent="0">
              <a:buNone/>
              <a:defRPr sz="1300" b="1"/>
            </a:lvl2pPr>
            <a:lvl3pPr marL="654312" indent="0">
              <a:buNone/>
              <a:defRPr sz="1300" b="1"/>
            </a:lvl3pPr>
            <a:lvl4pPr marL="981469" indent="0">
              <a:buNone/>
              <a:defRPr sz="1200" b="1"/>
            </a:lvl4pPr>
            <a:lvl5pPr marL="1308625" indent="0">
              <a:buNone/>
              <a:defRPr sz="1200" b="1"/>
            </a:lvl5pPr>
            <a:lvl6pPr marL="1635780" indent="0">
              <a:buNone/>
              <a:defRPr sz="1200" b="1"/>
            </a:lvl6pPr>
            <a:lvl7pPr marL="1962936" indent="0">
              <a:buNone/>
              <a:defRPr sz="1200" b="1"/>
            </a:lvl7pPr>
            <a:lvl8pPr marL="2290091" indent="0">
              <a:buNone/>
              <a:defRPr sz="1200" b="1"/>
            </a:lvl8pPr>
            <a:lvl9pPr marL="2617249"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920241" y="6089657"/>
            <a:ext cx="16969394" cy="11064010"/>
          </a:xfrm>
        </p:spPr>
        <p:txBody>
          <a:bodyPr/>
          <a:lstStyle>
            <a:lvl1pPr>
              <a:defRPr sz="1700"/>
            </a:lvl1pPr>
            <a:lvl2pPr>
              <a:defRPr sz="13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6" y="4298522"/>
            <a:ext cx="16975455" cy="1791132"/>
          </a:xfrm>
        </p:spPr>
        <p:txBody>
          <a:bodyPr anchor="b"/>
          <a:lstStyle>
            <a:lvl1pPr marL="0" indent="0">
              <a:buNone/>
              <a:defRPr sz="1700" b="1"/>
            </a:lvl1pPr>
            <a:lvl2pPr marL="327156" indent="0">
              <a:buNone/>
              <a:defRPr sz="1300" b="1"/>
            </a:lvl2pPr>
            <a:lvl3pPr marL="654312" indent="0">
              <a:buNone/>
              <a:defRPr sz="1300" b="1"/>
            </a:lvl3pPr>
            <a:lvl4pPr marL="981469" indent="0">
              <a:buNone/>
              <a:defRPr sz="1200" b="1"/>
            </a:lvl4pPr>
            <a:lvl5pPr marL="1308625" indent="0">
              <a:buNone/>
              <a:defRPr sz="1200" b="1"/>
            </a:lvl5pPr>
            <a:lvl6pPr marL="1635780" indent="0">
              <a:buNone/>
              <a:defRPr sz="1200" b="1"/>
            </a:lvl6pPr>
            <a:lvl7pPr marL="1962936" indent="0">
              <a:buNone/>
              <a:defRPr sz="1200" b="1"/>
            </a:lvl7pPr>
            <a:lvl8pPr marL="2290091" indent="0">
              <a:buNone/>
              <a:defRPr sz="1200" b="1"/>
            </a:lvl8pPr>
            <a:lvl9pPr marL="2617249"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9509106" y="6089657"/>
            <a:ext cx="16975455" cy="11064010"/>
          </a:xfrm>
        </p:spPr>
        <p:txBody>
          <a:bodyPr/>
          <a:lstStyle>
            <a:lvl1pPr>
              <a:defRPr sz="1700"/>
            </a:lvl1pPr>
            <a:lvl2pPr>
              <a:defRPr sz="13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E557B38-4534-4726-81E5-A9062EE1A3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A558A13-F0E7-4393-A29C-743B6B7230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D2B594E-E0B0-4937-8299-576626372C9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764751"/>
            <a:ext cx="12635519" cy="3253942"/>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15015211" y="764748"/>
            <a:ext cx="21469350" cy="16388917"/>
          </a:xfrm>
        </p:spPr>
        <p:txBody>
          <a:bodyPr/>
          <a:lstStyle>
            <a:lvl1pPr>
              <a:defRPr sz="2200"/>
            </a:lvl1pPr>
            <a:lvl2pPr>
              <a:defRPr sz="2000"/>
            </a:lvl2pPr>
            <a:lvl3pPr>
              <a:defRPr sz="17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5" y="4018686"/>
            <a:ext cx="12635519" cy="13134975"/>
          </a:xfrm>
        </p:spPr>
        <p:txBody>
          <a:bodyPr/>
          <a:lstStyle>
            <a:lvl1pPr marL="0" indent="0">
              <a:buNone/>
              <a:defRPr sz="1000"/>
            </a:lvl1pPr>
            <a:lvl2pPr marL="327156" indent="0">
              <a:buNone/>
              <a:defRPr sz="1000"/>
            </a:lvl2pPr>
            <a:lvl3pPr marL="654312" indent="0">
              <a:buNone/>
              <a:defRPr sz="700"/>
            </a:lvl3pPr>
            <a:lvl4pPr marL="981469" indent="0">
              <a:buNone/>
              <a:defRPr sz="600"/>
            </a:lvl4pPr>
            <a:lvl5pPr marL="1308625" indent="0">
              <a:buNone/>
              <a:defRPr sz="600"/>
            </a:lvl5pPr>
            <a:lvl6pPr marL="1635780" indent="0">
              <a:buNone/>
              <a:defRPr sz="600"/>
            </a:lvl6pPr>
            <a:lvl7pPr marL="1962936" indent="0">
              <a:buNone/>
              <a:defRPr sz="600"/>
            </a:lvl7pPr>
            <a:lvl8pPr marL="2290091" indent="0">
              <a:buNone/>
              <a:defRPr sz="600"/>
            </a:lvl8pPr>
            <a:lvl9pPr marL="2617249"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1EEED78-BAFC-4A11-99A3-D6D52EDABDA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214" y="13442087"/>
            <a:ext cx="23042880" cy="1586057"/>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7528214" y="1715368"/>
            <a:ext cx="23042880" cy="11521642"/>
          </a:xfrm>
        </p:spPr>
        <p:txBody>
          <a:bodyPr/>
          <a:lstStyle>
            <a:lvl1pPr marL="0" indent="0">
              <a:buNone/>
              <a:defRPr sz="2200"/>
            </a:lvl1pPr>
            <a:lvl2pPr marL="327156" indent="0">
              <a:buNone/>
              <a:defRPr sz="2000"/>
            </a:lvl2pPr>
            <a:lvl3pPr marL="654312" indent="0">
              <a:buNone/>
              <a:defRPr sz="1700"/>
            </a:lvl3pPr>
            <a:lvl4pPr marL="981469" indent="0">
              <a:buNone/>
              <a:defRPr sz="1300"/>
            </a:lvl4pPr>
            <a:lvl5pPr marL="1308625" indent="0">
              <a:buNone/>
              <a:defRPr sz="1300"/>
            </a:lvl5pPr>
            <a:lvl6pPr marL="1635780" indent="0">
              <a:buNone/>
              <a:defRPr sz="1300"/>
            </a:lvl6pPr>
            <a:lvl7pPr marL="1962936" indent="0">
              <a:buNone/>
              <a:defRPr sz="1300"/>
            </a:lvl7pPr>
            <a:lvl8pPr marL="2290091" indent="0">
              <a:buNone/>
              <a:defRPr sz="1300"/>
            </a:lvl8pPr>
            <a:lvl9pPr marL="2617249" indent="0">
              <a:buNone/>
              <a:defRPr sz="1300"/>
            </a:lvl9pPr>
          </a:lstStyle>
          <a:p>
            <a:pPr lvl="0"/>
            <a:endParaRPr lang="en-US" noProof="0" dirty="0" smtClean="0"/>
          </a:p>
        </p:txBody>
      </p:sp>
      <p:sp>
        <p:nvSpPr>
          <p:cNvPr id="4" name="Text Placeholder 3"/>
          <p:cNvSpPr>
            <a:spLocks noGrp="1"/>
          </p:cNvSpPr>
          <p:nvPr>
            <p:ph type="body" sz="half" idx="2"/>
          </p:nvPr>
        </p:nvSpPr>
        <p:spPr>
          <a:xfrm>
            <a:off x="7528214" y="15028147"/>
            <a:ext cx="23042880" cy="2253817"/>
          </a:xfrm>
        </p:spPr>
        <p:txBody>
          <a:bodyPr/>
          <a:lstStyle>
            <a:lvl1pPr marL="0" indent="0">
              <a:buNone/>
              <a:defRPr sz="1000"/>
            </a:lvl1pPr>
            <a:lvl2pPr marL="327156" indent="0">
              <a:buNone/>
              <a:defRPr sz="1000"/>
            </a:lvl2pPr>
            <a:lvl3pPr marL="654312" indent="0">
              <a:buNone/>
              <a:defRPr sz="700"/>
            </a:lvl3pPr>
            <a:lvl4pPr marL="981469" indent="0">
              <a:buNone/>
              <a:defRPr sz="600"/>
            </a:lvl4pPr>
            <a:lvl5pPr marL="1308625" indent="0">
              <a:buNone/>
              <a:defRPr sz="600"/>
            </a:lvl5pPr>
            <a:lvl6pPr marL="1635780" indent="0">
              <a:buNone/>
              <a:defRPr sz="600"/>
            </a:lvl6pPr>
            <a:lvl7pPr marL="1962936" indent="0">
              <a:buNone/>
              <a:defRPr sz="600"/>
            </a:lvl7pPr>
            <a:lvl8pPr marL="2290091" indent="0">
              <a:buNone/>
              <a:defRPr sz="600"/>
            </a:lvl8pPr>
            <a:lvl9pPr marL="2617249" indent="0">
              <a:buNone/>
              <a:defRPr sz="6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22CD34-675C-4F5B-8EB6-AFB729DDFC3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22468" y="766763"/>
            <a:ext cx="34559875" cy="3200400"/>
          </a:xfrm>
          <a:prstGeom prst="rect">
            <a:avLst/>
          </a:prstGeom>
          <a:noFill/>
          <a:ln w="9525">
            <a:noFill/>
            <a:miter lim="800000"/>
            <a:headEnd/>
            <a:tailEnd/>
          </a:ln>
        </p:spPr>
        <p:txBody>
          <a:bodyPr vert="horz" wrap="square" lIns="134393" tIns="67198" rIns="134393" bIns="6719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22468" y="4481514"/>
            <a:ext cx="34559875" cy="12674600"/>
          </a:xfrm>
          <a:prstGeom prst="rect">
            <a:avLst/>
          </a:prstGeom>
          <a:noFill/>
          <a:ln w="9525">
            <a:noFill/>
            <a:miter lim="800000"/>
            <a:headEnd/>
            <a:tailEnd/>
          </a:ln>
        </p:spPr>
        <p:txBody>
          <a:bodyPr vert="horz" wrap="square" lIns="134393" tIns="67198" rIns="134393" bIns="671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22467" y="17489488"/>
            <a:ext cx="8956675" cy="1333500"/>
          </a:xfrm>
          <a:prstGeom prst="rect">
            <a:avLst/>
          </a:prstGeom>
          <a:noFill/>
          <a:ln w="9525">
            <a:noFill/>
            <a:miter lim="800000"/>
            <a:headEnd/>
            <a:tailEnd/>
          </a:ln>
          <a:effectLst/>
        </p:spPr>
        <p:txBody>
          <a:bodyPr vert="horz" wrap="square" lIns="134393" tIns="67198" rIns="134393" bIns="67198" numCol="1" anchor="t" anchorCtr="0" compatLnSpc="1">
            <a:prstTxWarp prst="textNoShape">
              <a:avLst/>
            </a:prstTxWarp>
          </a:bodyPr>
          <a:lstStyle>
            <a:lvl1pPr algn="l">
              <a:spcBef>
                <a:spcPct val="0"/>
              </a:spcBef>
              <a:defRPr sz="2000">
                <a:latin typeface="Arial" pitchFamily="34"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3123868" y="17489488"/>
            <a:ext cx="12157075" cy="1333500"/>
          </a:xfrm>
          <a:prstGeom prst="rect">
            <a:avLst/>
          </a:prstGeom>
          <a:noFill/>
          <a:ln w="9525">
            <a:noFill/>
            <a:miter lim="800000"/>
            <a:headEnd/>
            <a:tailEnd/>
          </a:ln>
          <a:effectLst/>
        </p:spPr>
        <p:txBody>
          <a:bodyPr vert="horz" wrap="square" lIns="134393" tIns="67198" rIns="134393" bIns="67198" numCol="1" anchor="t" anchorCtr="0" compatLnSpc="1">
            <a:prstTxWarp prst="textNoShape">
              <a:avLst/>
            </a:prstTxWarp>
          </a:bodyPr>
          <a:lstStyle>
            <a:lvl1pPr algn="ctr">
              <a:spcBef>
                <a:spcPct val="0"/>
              </a:spcBef>
              <a:defRPr sz="2000">
                <a:latin typeface="Arial" pitchFamily="34" charset="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27525668" y="17489488"/>
            <a:ext cx="8956675" cy="1333500"/>
          </a:xfrm>
          <a:prstGeom prst="rect">
            <a:avLst/>
          </a:prstGeom>
          <a:noFill/>
          <a:ln w="9525">
            <a:noFill/>
            <a:miter lim="800000"/>
            <a:headEnd/>
            <a:tailEnd/>
          </a:ln>
          <a:effectLst/>
        </p:spPr>
        <p:txBody>
          <a:bodyPr vert="horz" wrap="square" lIns="134393" tIns="67198" rIns="134393" bIns="67198" numCol="1" anchor="t" anchorCtr="0" compatLnSpc="1">
            <a:prstTxWarp prst="textNoShape">
              <a:avLst/>
            </a:prstTxWarp>
          </a:bodyPr>
          <a:lstStyle>
            <a:lvl1pPr algn="r">
              <a:defRPr sz="2000">
                <a:latin typeface="Arial" pitchFamily="34" charset="0"/>
                <a:ea typeface="MS PGothic" pitchFamily="34" charset="-128"/>
                <a:cs typeface="Arial" pitchFamily="34" charset="0"/>
              </a:defRPr>
            </a:lvl1pPr>
          </a:lstStyle>
          <a:p>
            <a:pPr>
              <a:defRPr/>
            </a:pPr>
            <a:fld id="{9DC622A6-1FC7-4A19-A501-AE04E74B144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39506" rtl="0" eaLnBrk="0" fontAlgn="base" hangingPunct="0">
        <a:spcBef>
          <a:spcPct val="0"/>
        </a:spcBef>
        <a:spcAft>
          <a:spcPct val="0"/>
        </a:spcAft>
        <a:defRPr sz="6500">
          <a:solidFill>
            <a:schemeClr val="tx2"/>
          </a:solidFill>
          <a:latin typeface="+mj-lt"/>
          <a:ea typeface="ＭＳ Ｐゴシック" pitchFamily="34" charset="-128"/>
          <a:cs typeface="ＭＳ Ｐゴシック" charset="0"/>
        </a:defRPr>
      </a:lvl1pPr>
      <a:lvl2pPr algn="ctr" defTabSz="1339506" rtl="0" eaLnBrk="0" fontAlgn="base" hangingPunct="0">
        <a:spcBef>
          <a:spcPct val="0"/>
        </a:spcBef>
        <a:spcAft>
          <a:spcPct val="0"/>
        </a:spcAft>
        <a:defRPr sz="6500">
          <a:solidFill>
            <a:schemeClr val="tx2"/>
          </a:solidFill>
          <a:latin typeface="Arial" pitchFamily="34" charset="0"/>
          <a:ea typeface="ＭＳ Ｐゴシック" pitchFamily="34" charset="-128"/>
          <a:cs typeface="ＭＳ Ｐゴシック" charset="0"/>
        </a:defRPr>
      </a:lvl2pPr>
      <a:lvl3pPr algn="ctr" defTabSz="1339506" rtl="0" eaLnBrk="0" fontAlgn="base" hangingPunct="0">
        <a:spcBef>
          <a:spcPct val="0"/>
        </a:spcBef>
        <a:spcAft>
          <a:spcPct val="0"/>
        </a:spcAft>
        <a:defRPr sz="6500">
          <a:solidFill>
            <a:schemeClr val="tx2"/>
          </a:solidFill>
          <a:latin typeface="Arial" pitchFamily="34" charset="0"/>
          <a:ea typeface="ＭＳ Ｐゴシック" pitchFamily="34" charset="-128"/>
          <a:cs typeface="ＭＳ Ｐゴシック" charset="0"/>
        </a:defRPr>
      </a:lvl3pPr>
      <a:lvl4pPr algn="ctr" defTabSz="1339506" rtl="0" eaLnBrk="0" fontAlgn="base" hangingPunct="0">
        <a:spcBef>
          <a:spcPct val="0"/>
        </a:spcBef>
        <a:spcAft>
          <a:spcPct val="0"/>
        </a:spcAft>
        <a:defRPr sz="6500">
          <a:solidFill>
            <a:schemeClr val="tx2"/>
          </a:solidFill>
          <a:latin typeface="Arial" pitchFamily="34" charset="0"/>
          <a:ea typeface="ＭＳ Ｐゴシック" pitchFamily="34" charset="-128"/>
          <a:cs typeface="ＭＳ Ｐゴシック" charset="0"/>
        </a:defRPr>
      </a:lvl4pPr>
      <a:lvl5pPr algn="ctr" defTabSz="1339506" rtl="0" eaLnBrk="0" fontAlgn="base" hangingPunct="0">
        <a:spcBef>
          <a:spcPct val="0"/>
        </a:spcBef>
        <a:spcAft>
          <a:spcPct val="0"/>
        </a:spcAft>
        <a:defRPr sz="6500">
          <a:solidFill>
            <a:schemeClr val="tx2"/>
          </a:solidFill>
          <a:latin typeface="Arial" pitchFamily="34" charset="0"/>
          <a:ea typeface="ＭＳ Ｐゴシック" pitchFamily="34" charset="-128"/>
          <a:cs typeface="ＭＳ Ｐゴシック" charset="0"/>
        </a:defRPr>
      </a:lvl5pPr>
      <a:lvl6pPr marL="327156" algn="ctr" defTabSz="1342704" rtl="0" fontAlgn="base">
        <a:spcBef>
          <a:spcPct val="0"/>
        </a:spcBef>
        <a:spcAft>
          <a:spcPct val="0"/>
        </a:spcAft>
        <a:defRPr sz="6500">
          <a:solidFill>
            <a:schemeClr val="tx2"/>
          </a:solidFill>
          <a:latin typeface="Arial" pitchFamily="34" charset="0"/>
        </a:defRPr>
      </a:lvl6pPr>
      <a:lvl7pPr marL="654312" algn="ctr" defTabSz="1342704" rtl="0" fontAlgn="base">
        <a:spcBef>
          <a:spcPct val="0"/>
        </a:spcBef>
        <a:spcAft>
          <a:spcPct val="0"/>
        </a:spcAft>
        <a:defRPr sz="6500">
          <a:solidFill>
            <a:schemeClr val="tx2"/>
          </a:solidFill>
          <a:latin typeface="Arial" pitchFamily="34" charset="0"/>
        </a:defRPr>
      </a:lvl7pPr>
      <a:lvl8pPr marL="981469" algn="ctr" defTabSz="1342704" rtl="0" fontAlgn="base">
        <a:spcBef>
          <a:spcPct val="0"/>
        </a:spcBef>
        <a:spcAft>
          <a:spcPct val="0"/>
        </a:spcAft>
        <a:defRPr sz="6500">
          <a:solidFill>
            <a:schemeClr val="tx2"/>
          </a:solidFill>
          <a:latin typeface="Arial" pitchFamily="34" charset="0"/>
        </a:defRPr>
      </a:lvl8pPr>
      <a:lvl9pPr marL="1308625" algn="ctr" defTabSz="1342704" rtl="0" fontAlgn="base">
        <a:spcBef>
          <a:spcPct val="0"/>
        </a:spcBef>
        <a:spcAft>
          <a:spcPct val="0"/>
        </a:spcAft>
        <a:defRPr sz="6500">
          <a:solidFill>
            <a:schemeClr val="tx2"/>
          </a:solidFill>
          <a:latin typeface="Arial" pitchFamily="34" charset="0"/>
        </a:defRPr>
      </a:lvl9pPr>
    </p:titleStyle>
    <p:bodyStyle>
      <a:lvl1pPr marL="501521" indent="-501521" algn="l" defTabSz="1339506" rtl="0" eaLnBrk="0" fontAlgn="base" hangingPunct="0">
        <a:spcBef>
          <a:spcPct val="20000"/>
        </a:spcBef>
        <a:spcAft>
          <a:spcPct val="0"/>
        </a:spcAft>
        <a:buChar char="•"/>
        <a:defRPr sz="4700">
          <a:solidFill>
            <a:schemeClr val="tx1"/>
          </a:solidFill>
          <a:latin typeface="+mn-lt"/>
          <a:ea typeface="ＭＳ Ｐゴシック" pitchFamily="34" charset="-128"/>
          <a:cs typeface="ＭＳ Ｐゴシック" charset="0"/>
        </a:defRPr>
      </a:lvl1pPr>
      <a:lvl2pPr marL="1090333" indent="-417405" algn="l" defTabSz="1339506" rtl="0" eaLnBrk="0" fontAlgn="base" hangingPunct="0">
        <a:spcBef>
          <a:spcPct val="20000"/>
        </a:spcBef>
        <a:spcAft>
          <a:spcPct val="0"/>
        </a:spcAft>
        <a:buChar char="–"/>
        <a:defRPr sz="4000">
          <a:solidFill>
            <a:schemeClr val="tx1"/>
          </a:solidFill>
          <a:latin typeface="+mn-lt"/>
          <a:ea typeface="ＭＳ Ｐゴシック" pitchFamily="34" charset="-128"/>
        </a:defRPr>
      </a:lvl2pPr>
      <a:lvl3pPr marL="1679143" indent="-336464" algn="l" defTabSz="1339506" rtl="0" eaLnBrk="0" fontAlgn="base" hangingPunct="0">
        <a:spcBef>
          <a:spcPct val="20000"/>
        </a:spcBef>
        <a:spcAft>
          <a:spcPct val="0"/>
        </a:spcAft>
        <a:buChar char="•"/>
        <a:defRPr sz="3500">
          <a:solidFill>
            <a:schemeClr val="tx1"/>
          </a:solidFill>
          <a:latin typeface="+mn-lt"/>
          <a:ea typeface="ＭＳ Ｐゴシック" pitchFamily="34" charset="-128"/>
        </a:defRPr>
      </a:lvl3pPr>
      <a:lvl4pPr marL="2348895" indent="-334876" algn="l" defTabSz="1339506" rtl="0" eaLnBrk="0" fontAlgn="base" hangingPunct="0">
        <a:spcBef>
          <a:spcPct val="20000"/>
        </a:spcBef>
        <a:spcAft>
          <a:spcPct val="0"/>
        </a:spcAft>
        <a:buChar char="–"/>
        <a:defRPr sz="2800">
          <a:solidFill>
            <a:schemeClr val="tx1"/>
          </a:solidFill>
          <a:latin typeface="+mn-lt"/>
          <a:ea typeface="ＭＳ Ｐゴシック" pitchFamily="34" charset="-128"/>
        </a:defRPr>
      </a:lvl4pPr>
      <a:lvl5pPr marL="3023410" indent="-334876" algn="l" defTabSz="1339506" rtl="0" eaLnBrk="0" fontAlgn="base" hangingPunct="0">
        <a:spcBef>
          <a:spcPct val="20000"/>
        </a:spcBef>
        <a:spcAft>
          <a:spcPct val="0"/>
        </a:spcAft>
        <a:buChar char="»"/>
        <a:defRPr sz="2800">
          <a:solidFill>
            <a:schemeClr val="tx1"/>
          </a:solidFill>
          <a:latin typeface="+mn-lt"/>
          <a:ea typeface="ＭＳ Ｐゴシック" pitchFamily="34" charset="-128"/>
        </a:defRPr>
      </a:lvl5pPr>
      <a:lvl6pPr marL="3351077" indent="-336243" algn="l" defTabSz="1342704" rtl="0" fontAlgn="base">
        <a:spcBef>
          <a:spcPct val="20000"/>
        </a:spcBef>
        <a:spcAft>
          <a:spcPct val="0"/>
        </a:spcAft>
        <a:buChar char="»"/>
        <a:defRPr sz="2800">
          <a:solidFill>
            <a:schemeClr val="tx1"/>
          </a:solidFill>
          <a:latin typeface="+mn-lt"/>
        </a:defRPr>
      </a:lvl6pPr>
      <a:lvl7pPr marL="3678233" indent="-336243" algn="l" defTabSz="1342704" rtl="0" fontAlgn="base">
        <a:spcBef>
          <a:spcPct val="20000"/>
        </a:spcBef>
        <a:spcAft>
          <a:spcPct val="0"/>
        </a:spcAft>
        <a:buChar char="»"/>
        <a:defRPr sz="2800">
          <a:solidFill>
            <a:schemeClr val="tx1"/>
          </a:solidFill>
          <a:latin typeface="+mn-lt"/>
        </a:defRPr>
      </a:lvl7pPr>
      <a:lvl8pPr marL="4005390" indent="-336243" algn="l" defTabSz="1342704" rtl="0" fontAlgn="base">
        <a:spcBef>
          <a:spcPct val="20000"/>
        </a:spcBef>
        <a:spcAft>
          <a:spcPct val="0"/>
        </a:spcAft>
        <a:buChar char="»"/>
        <a:defRPr sz="2800">
          <a:solidFill>
            <a:schemeClr val="tx1"/>
          </a:solidFill>
          <a:latin typeface="+mn-lt"/>
        </a:defRPr>
      </a:lvl8pPr>
      <a:lvl9pPr marL="4332545" indent="-336243" algn="l" defTabSz="1342704" rtl="0" fontAlgn="base">
        <a:spcBef>
          <a:spcPct val="20000"/>
        </a:spcBef>
        <a:spcAft>
          <a:spcPct val="0"/>
        </a:spcAft>
        <a:buChar char="»"/>
        <a:defRPr sz="2800">
          <a:solidFill>
            <a:schemeClr val="tx1"/>
          </a:solidFill>
          <a:latin typeface="+mn-lt"/>
        </a:defRPr>
      </a:lvl9pPr>
    </p:bodyStyle>
    <p:otherStyle>
      <a:defPPr>
        <a:defRPr lang="en-US"/>
      </a:defPPr>
      <a:lvl1pPr marL="0" algn="l" defTabSz="654312" rtl="0" eaLnBrk="1" latinLnBrk="0" hangingPunct="1">
        <a:defRPr sz="1300" kern="1200">
          <a:solidFill>
            <a:schemeClr val="tx1"/>
          </a:solidFill>
          <a:latin typeface="+mn-lt"/>
          <a:ea typeface="+mn-ea"/>
          <a:cs typeface="+mn-cs"/>
        </a:defRPr>
      </a:lvl1pPr>
      <a:lvl2pPr marL="327156" algn="l" defTabSz="654312" rtl="0" eaLnBrk="1" latinLnBrk="0" hangingPunct="1">
        <a:defRPr sz="1300" kern="1200">
          <a:solidFill>
            <a:schemeClr val="tx1"/>
          </a:solidFill>
          <a:latin typeface="+mn-lt"/>
          <a:ea typeface="+mn-ea"/>
          <a:cs typeface="+mn-cs"/>
        </a:defRPr>
      </a:lvl2pPr>
      <a:lvl3pPr marL="654312" algn="l" defTabSz="654312" rtl="0" eaLnBrk="1" latinLnBrk="0" hangingPunct="1">
        <a:defRPr sz="1300" kern="1200">
          <a:solidFill>
            <a:schemeClr val="tx1"/>
          </a:solidFill>
          <a:latin typeface="+mn-lt"/>
          <a:ea typeface="+mn-ea"/>
          <a:cs typeface="+mn-cs"/>
        </a:defRPr>
      </a:lvl3pPr>
      <a:lvl4pPr marL="981469" algn="l" defTabSz="654312" rtl="0" eaLnBrk="1" latinLnBrk="0" hangingPunct="1">
        <a:defRPr sz="1300" kern="1200">
          <a:solidFill>
            <a:schemeClr val="tx1"/>
          </a:solidFill>
          <a:latin typeface="+mn-lt"/>
          <a:ea typeface="+mn-ea"/>
          <a:cs typeface="+mn-cs"/>
        </a:defRPr>
      </a:lvl4pPr>
      <a:lvl5pPr marL="1308625" algn="l" defTabSz="654312" rtl="0" eaLnBrk="1" latinLnBrk="0" hangingPunct="1">
        <a:defRPr sz="1300" kern="1200">
          <a:solidFill>
            <a:schemeClr val="tx1"/>
          </a:solidFill>
          <a:latin typeface="+mn-lt"/>
          <a:ea typeface="+mn-ea"/>
          <a:cs typeface="+mn-cs"/>
        </a:defRPr>
      </a:lvl5pPr>
      <a:lvl6pPr marL="1635780" algn="l" defTabSz="654312" rtl="0" eaLnBrk="1" latinLnBrk="0" hangingPunct="1">
        <a:defRPr sz="1300" kern="1200">
          <a:solidFill>
            <a:schemeClr val="tx1"/>
          </a:solidFill>
          <a:latin typeface="+mn-lt"/>
          <a:ea typeface="+mn-ea"/>
          <a:cs typeface="+mn-cs"/>
        </a:defRPr>
      </a:lvl6pPr>
      <a:lvl7pPr marL="1962936" algn="l" defTabSz="654312" rtl="0" eaLnBrk="1" latinLnBrk="0" hangingPunct="1">
        <a:defRPr sz="1300" kern="1200">
          <a:solidFill>
            <a:schemeClr val="tx1"/>
          </a:solidFill>
          <a:latin typeface="+mn-lt"/>
          <a:ea typeface="+mn-ea"/>
          <a:cs typeface="+mn-cs"/>
        </a:defRPr>
      </a:lvl7pPr>
      <a:lvl8pPr marL="2290091" algn="l" defTabSz="654312" rtl="0" eaLnBrk="1" latinLnBrk="0" hangingPunct="1">
        <a:defRPr sz="1300" kern="1200">
          <a:solidFill>
            <a:schemeClr val="tx1"/>
          </a:solidFill>
          <a:latin typeface="+mn-lt"/>
          <a:ea typeface="+mn-ea"/>
          <a:cs typeface="+mn-cs"/>
        </a:defRPr>
      </a:lvl8pPr>
      <a:lvl9pPr marL="2617249" algn="l" defTabSz="654312"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90" name="Rectangle 2723"/>
          <p:cNvSpPr>
            <a:spLocks noChangeArrowheads="1"/>
          </p:cNvSpPr>
          <p:nvPr/>
        </p:nvSpPr>
        <p:spPr bwMode="auto">
          <a:xfrm>
            <a:off x="188874" y="17713939"/>
            <a:ext cx="20935340" cy="128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8291" tIns="64145" rIns="128291" bIns="64145" anchor="ctr">
            <a:spAutoFit/>
          </a:bodyPr>
          <a:lstStyle/>
          <a:p>
            <a:pPr marL="242826" indent="-242826" defTabSz="1339506">
              <a:defRPr/>
            </a:pPr>
            <a:r>
              <a:rPr lang="en-US" sz="3000" b="1" u="sng" dirty="0" smtClean="0">
                <a:solidFill>
                  <a:schemeClr val="bg1"/>
                </a:solidFill>
                <a:latin typeface="Arial" charset="0"/>
              </a:rPr>
              <a:t>Funding &amp; Acknowledgements</a:t>
            </a:r>
            <a:endParaRPr lang="en-US" sz="1800" b="1" dirty="0">
              <a:solidFill>
                <a:srgbClr val="0A0A0A"/>
              </a:solidFill>
              <a:latin typeface="Arial" charset="0"/>
              <a:cs typeface="Times New Roman" pitchFamily="18" charset="0"/>
            </a:endParaRPr>
          </a:p>
          <a:p>
            <a:pPr defTabSz="1339506">
              <a:defRPr/>
            </a:pPr>
            <a:r>
              <a:rPr lang="en-US" sz="1500" b="1" dirty="0">
                <a:solidFill>
                  <a:srgbClr val="0A0A0A"/>
                </a:solidFill>
                <a:latin typeface="Arial" charset="0"/>
                <a:cs typeface="Times New Roman" pitchFamily="18" charset="0"/>
              </a:rPr>
              <a:t>Acknowledgements: The authors wish to gratefully acknowledge the late Dr. Robert Livingston for his important </a:t>
            </a:r>
            <a:r>
              <a:rPr lang="en-US" sz="1500" b="1" dirty="0" smtClean="0">
                <a:solidFill>
                  <a:srgbClr val="0A0A0A"/>
                </a:solidFill>
                <a:latin typeface="Arial" charset="0"/>
                <a:cs typeface="Times New Roman" pitchFamily="18" charset="0"/>
              </a:rPr>
              <a:t>contributions to </a:t>
            </a:r>
            <a:r>
              <a:rPr lang="en-US" sz="1500" b="1" dirty="0">
                <a:solidFill>
                  <a:srgbClr val="0A0A0A"/>
                </a:solidFill>
                <a:latin typeface="Arial" charset="0"/>
                <a:cs typeface="Times New Roman" pitchFamily="18" charset="0"/>
              </a:rPr>
              <a:t>SWOG and study </a:t>
            </a:r>
            <a:r>
              <a:rPr lang="en-US" sz="1500" b="1" dirty="0" smtClean="0">
                <a:solidFill>
                  <a:srgbClr val="0A0A0A"/>
                </a:solidFill>
                <a:latin typeface="Arial" charset="0"/>
                <a:cs typeface="Times New Roman" pitchFamily="18" charset="0"/>
              </a:rPr>
              <a:t>S9313.</a:t>
            </a:r>
            <a:r>
              <a:rPr lang="en-US" sz="1500" b="1" dirty="0">
                <a:solidFill>
                  <a:srgbClr val="0A0A0A"/>
                </a:solidFill>
                <a:latin typeface="Arial" charset="0"/>
                <a:cs typeface="Times New Roman" pitchFamily="18" charset="0"/>
              </a:rPr>
              <a:t> </a:t>
            </a:r>
            <a:endParaRPr lang="en-US" sz="1500" b="1" dirty="0" smtClean="0">
              <a:solidFill>
                <a:srgbClr val="0A0A0A"/>
              </a:solidFill>
              <a:latin typeface="Arial" charset="0"/>
              <a:cs typeface="Times New Roman" pitchFamily="18" charset="0"/>
            </a:endParaRPr>
          </a:p>
          <a:p>
            <a:pPr defTabSz="1339506">
              <a:defRPr/>
            </a:pPr>
            <a:r>
              <a:rPr lang="en-US" sz="1500" b="1" dirty="0" smtClean="0">
                <a:solidFill>
                  <a:srgbClr val="0A0A0A"/>
                </a:solidFill>
                <a:latin typeface="Arial" charset="0"/>
                <a:cs typeface="Times New Roman" pitchFamily="18" charset="0"/>
              </a:rPr>
              <a:t>Funding</a:t>
            </a:r>
            <a:r>
              <a:rPr lang="en-US" sz="1500" b="1" dirty="0">
                <a:solidFill>
                  <a:srgbClr val="0A0A0A"/>
                </a:solidFill>
                <a:latin typeface="Arial" charset="0"/>
                <a:cs typeface="Times New Roman" pitchFamily="18" charset="0"/>
              </a:rPr>
              <a:t>: NCI/NCTN grants U10CA180888, U10CA180819 and in part by </a:t>
            </a:r>
            <a:r>
              <a:rPr lang="en-US" sz="1500" b="1" dirty="0" smtClean="0">
                <a:solidFill>
                  <a:srgbClr val="0A0A0A"/>
                </a:solidFill>
                <a:latin typeface="Arial" charset="0"/>
                <a:cs typeface="Times New Roman" pitchFamily="18" charset="0"/>
              </a:rPr>
              <a:t>Amgen, ASCO </a:t>
            </a:r>
            <a:r>
              <a:rPr lang="en-US" sz="1500" b="1" dirty="0">
                <a:solidFill>
                  <a:srgbClr val="0A0A0A"/>
                </a:solidFill>
                <a:latin typeface="Arial" charset="0"/>
                <a:cs typeface="Times New Roman" pitchFamily="18" charset="0"/>
              </a:rPr>
              <a:t>Advanced Clinical Cancer Research Award </a:t>
            </a:r>
            <a:r>
              <a:rPr lang="en-US" sz="1500" b="1" dirty="0" smtClean="0">
                <a:solidFill>
                  <a:srgbClr val="0A0A0A"/>
                </a:solidFill>
                <a:latin typeface="Arial" charset="0"/>
                <a:cs typeface="Times New Roman" pitchFamily="18" charset="0"/>
              </a:rPr>
              <a:t>(PS), Eileen </a:t>
            </a:r>
            <a:r>
              <a:rPr lang="en-US" sz="1500" b="1" dirty="0">
                <a:solidFill>
                  <a:srgbClr val="0A0A0A"/>
                </a:solidFill>
                <a:latin typeface="Arial" charset="0"/>
                <a:cs typeface="Times New Roman" pitchFamily="18" charset="0"/>
              </a:rPr>
              <a:t>Stein Jacoby Fund, </a:t>
            </a:r>
            <a:r>
              <a:rPr lang="en-US" sz="1500" b="1" dirty="0" smtClean="0">
                <a:solidFill>
                  <a:srgbClr val="0A0A0A"/>
                </a:solidFill>
                <a:latin typeface="Arial" charset="0"/>
                <a:cs typeface="Times New Roman" pitchFamily="18" charset="0"/>
              </a:rPr>
              <a:t>University </a:t>
            </a:r>
            <a:r>
              <a:rPr lang="en-US" sz="1500" b="1" dirty="0">
                <a:solidFill>
                  <a:srgbClr val="0A0A0A"/>
                </a:solidFill>
                <a:latin typeface="Arial" charset="0"/>
                <a:cs typeface="Times New Roman" pitchFamily="18" charset="0"/>
              </a:rPr>
              <a:t>of Kansas Cancer Center's CCSG (P30 </a:t>
            </a:r>
            <a:r>
              <a:rPr lang="en-US" sz="1500" b="1" dirty="0" smtClean="0">
                <a:solidFill>
                  <a:srgbClr val="0A0A0A"/>
                </a:solidFill>
                <a:latin typeface="Arial" charset="0"/>
                <a:cs typeface="Times New Roman" pitchFamily="18" charset="0"/>
              </a:rPr>
              <a:t>CA168524) </a:t>
            </a:r>
            <a:r>
              <a:rPr lang="en-US" sz="1500" b="1" dirty="0" err="1" smtClean="0">
                <a:solidFill>
                  <a:srgbClr val="0A0A0A"/>
                </a:solidFill>
                <a:latin typeface="Arial" charset="0"/>
                <a:cs typeface="Times New Roman" pitchFamily="18" charset="0"/>
              </a:rPr>
              <a:t>Biospecimen</a:t>
            </a:r>
            <a:r>
              <a:rPr lang="en-US" sz="1500" b="1" dirty="0" smtClean="0">
                <a:solidFill>
                  <a:srgbClr val="0A0A0A"/>
                </a:solidFill>
                <a:latin typeface="Arial" charset="0"/>
                <a:cs typeface="Times New Roman" pitchFamily="18" charset="0"/>
              </a:rPr>
              <a:t> </a:t>
            </a:r>
            <a:r>
              <a:rPr lang="en-US" sz="1500" b="1" dirty="0">
                <a:solidFill>
                  <a:srgbClr val="0A0A0A"/>
                </a:solidFill>
                <a:latin typeface="Arial" charset="0"/>
                <a:cs typeface="Times New Roman" pitchFamily="18" charset="0"/>
              </a:rPr>
              <a:t>Repository Core Facility, Breast Cancer Research Foundation (DFH) </a:t>
            </a:r>
            <a:r>
              <a:rPr lang="en-US" sz="1500" b="1" dirty="0" smtClean="0">
                <a:solidFill>
                  <a:srgbClr val="0A0A0A"/>
                </a:solidFill>
                <a:latin typeface="Arial" charset="0"/>
                <a:cs typeface="Times New Roman" pitchFamily="18" charset="0"/>
              </a:rPr>
              <a:t>. </a:t>
            </a:r>
            <a:endParaRPr lang="en-US" sz="1500" b="1" dirty="0">
              <a:solidFill>
                <a:srgbClr val="0A0A0A"/>
              </a:solidFill>
              <a:latin typeface="Arial" charset="0"/>
              <a:cs typeface="Times New Roman" pitchFamily="18" charset="0"/>
            </a:endParaRPr>
          </a:p>
        </p:txBody>
      </p:sp>
      <p:sp>
        <p:nvSpPr>
          <p:cNvPr id="2050" name="Rectangle 2"/>
          <p:cNvSpPr>
            <a:spLocks noGrp="1" noChangeArrowheads="1"/>
          </p:cNvSpPr>
          <p:nvPr>
            <p:ph type="ctrTitle"/>
          </p:nvPr>
        </p:nvSpPr>
        <p:spPr>
          <a:xfrm>
            <a:off x="0" y="7"/>
            <a:ext cx="38404800" cy="3698874"/>
          </a:xfrm>
          <a:solidFill>
            <a:schemeClr val="bg1"/>
          </a:solidFill>
        </p:spPr>
        <p:txBody>
          <a:bodyPr/>
          <a:lstStyle/>
          <a:p>
            <a:pPr eaLnBrk="1" hangingPunct="1"/>
            <a:r>
              <a:rPr lang="en-US" sz="5400" b="1" dirty="0">
                <a:solidFill>
                  <a:srgbClr val="FFFF00"/>
                </a:solidFill>
              </a:rPr>
              <a:t>Impact of DNA </a:t>
            </a:r>
            <a:r>
              <a:rPr lang="en-US" sz="5400" b="1" dirty="0" smtClean="0">
                <a:solidFill>
                  <a:srgbClr val="FFFF00"/>
                </a:solidFill>
              </a:rPr>
              <a:t>Repair </a:t>
            </a:r>
            <a:r>
              <a:rPr lang="en-US" sz="5400" b="1" dirty="0">
                <a:solidFill>
                  <a:srgbClr val="FFFF00"/>
                </a:solidFill>
              </a:rPr>
              <a:t>D</a:t>
            </a:r>
            <a:r>
              <a:rPr lang="en-US" sz="5400" b="1" dirty="0" smtClean="0">
                <a:solidFill>
                  <a:srgbClr val="FFFF00"/>
                </a:solidFill>
              </a:rPr>
              <a:t>eficiency Signature on Outcomes </a:t>
            </a:r>
            <a:r>
              <a:rPr lang="en-US" sz="5400" b="1" dirty="0">
                <a:solidFill>
                  <a:srgbClr val="FFFF00"/>
                </a:solidFill>
              </a:rPr>
              <a:t>in </a:t>
            </a:r>
            <a:r>
              <a:rPr lang="en-US" sz="5400" b="1" dirty="0" smtClean="0">
                <a:solidFill>
                  <a:srgbClr val="FFFF00"/>
                </a:solidFill>
              </a:rPr>
              <a:t>Triple Negative </a:t>
            </a:r>
            <a:r>
              <a:rPr lang="en-US" sz="5400" b="1" dirty="0">
                <a:solidFill>
                  <a:srgbClr val="FFFF00"/>
                </a:solidFill>
              </a:rPr>
              <a:t>B</a:t>
            </a:r>
            <a:r>
              <a:rPr lang="en-US" sz="5400" b="1" dirty="0" smtClean="0">
                <a:solidFill>
                  <a:srgbClr val="FFFF00"/>
                </a:solidFill>
              </a:rPr>
              <a:t>reast </a:t>
            </a:r>
            <a:r>
              <a:rPr lang="en-US" sz="5400" b="1" dirty="0">
                <a:solidFill>
                  <a:srgbClr val="FFFF00"/>
                </a:solidFill>
              </a:rPr>
              <a:t>C</a:t>
            </a:r>
            <a:r>
              <a:rPr lang="en-US" sz="5400" b="1" dirty="0" smtClean="0">
                <a:solidFill>
                  <a:srgbClr val="FFFF00"/>
                </a:solidFill>
              </a:rPr>
              <a:t>ancer (TNBC</a:t>
            </a:r>
            <a:r>
              <a:rPr lang="en-US" sz="5400" b="1" dirty="0">
                <a:solidFill>
                  <a:srgbClr val="FFFF00"/>
                </a:solidFill>
              </a:rPr>
              <a:t>) </a:t>
            </a:r>
            <a:r>
              <a:rPr lang="en-US" sz="5400" b="1" dirty="0" smtClean="0">
                <a:solidFill>
                  <a:srgbClr val="FFFF00"/>
                </a:solidFill>
              </a:rPr>
              <a:t>Patients </a:t>
            </a:r>
            <a:r>
              <a:rPr lang="en-US" sz="5400" b="1" dirty="0">
                <a:solidFill>
                  <a:srgbClr val="FFFF00"/>
                </a:solidFill>
              </a:rPr>
              <a:t>T</a:t>
            </a:r>
            <a:r>
              <a:rPr lang="en-US" sz="5400" b="1" dirty="0" smtClean="0">
                <a:solidFill>
                  <a:srgbClr val="FFFF00"/>
                </a:solidFill>
              </a:rPr>
              <a:t>reated </a:t>
            </a:r>
            <a:r>
              <a:rPr lang="en-US" sz="5400" b="1" dirty="0">
                <a:solidFill>
                  <a:srgbClr val="FFFF00"/>
                </a:solidFill>
              </a:rPr>
              <a:t>with </a:t>
            </a:r>
            <a:r>
              <a:rPr lang="en-US" sz="5400" b="1" dirty="0" smtClean="0">
                <a:solidFill>
                  <a:srgbClr val="FFFF00"/>
                </a:solidFill>
              </a:rPr>
              <a:t>AC Chemotherapy </a:t>
            </a:r>
            <a:r>
              <a:rPr lang="en-US" sz="5400" b="1" dirty="0">
                <a:solidFill>
                  <a:srgbClr val="FFFF00"/>
                </a:solidFill>
              </a:rPr>
              <a:t>(SWOG S9313) </a:t>
            </a:r>
            <a:r>
              <a:rPr lang="en-US" sz="6000" dirty="0" smtClean="0"/>
              <a:t/>
            </a:r>
            <a:br>
              <a:rPr lang="en-US" sz="6000" dirty="0" smtClean="0"/>
            </a:br>
            <a:r>
              <a:rPr lang="en-US" sz="3300" b="1" dirty="0" smtClean="0">
                <a:solidFill>
                  <a:schemeClr val="tx1"/>
                </a:solidFill>
              </a:rPr>
              <a:t>Sharma P</a:t>
            </a:r>
            <a:r>
              <a:rPr lang="en-US" sz="3300" b="1" baseline="30000" dirty="0" smtClean="0">
                <a:solidFill>
                  <a:schemeClr val="tx1"/>
                </a:solidFill>
              </a:rPr>
              <a:t>1</a:t>
            </a:r>
            <a:r>
              <a:rPr lang="en-US" sz="3300" b="1" dirty="0" smtClean="0">
                <a:solidFill>
                  <a:schemeClr val="tx1"/>
                </a:solidFill>
              </a:rPr>
              <a:t>, Barlow W</a:t>
            </a:r>
            <a:r>
              <a:rPr lang="en-US" sz="3300" b="1" baseline="30000" dirty="0" smtClean="0">
                <a:solidFill>
                  <a:schemeClr val="tx1"/>
                </a:solidFill>
              </a:rPr>
              <a:t>2</a:t>
            </a:r>
            <a:r>
              <a:rPr lang="en-US" sz="3300" b="1" dirty="0" smtClean="0">
                <a:solidFill>
                  <a:schemeClr val="tx1"/>
                </a:solidFill>
              </a:rPr>
              <a:t>, Godwin AK</a:t>
            </a:r>
            <a:r>
              <a:rPr lang="en-US" sz="3300" b="1" baseline="30000" dirty="0" smtClean="0">
                <a:solidFill>
                  <a:schemeClr val="tx1"/>
                </a:solidFill>
              </a:rPr>
              <a:t>1</a:t>
            </a:r>
            <a:r>
              <a:rPr lang="en-US" sz="3300" b="1" dirty="0" smtClean="0">
                <a:solidFill>
                  <a:schemeClr val="tx1"/>
                </a:solidFill>
              </a:rPr>
              <a:t>, Knight LA</a:t>
            </a:r>
            <a:r>
              <a:rPr lang="en-US" sz="3300" b="1" baseline="30000" dirty="0" smtClean="0">
                <a:solidFill>
                  <a:schemeClr val="tx1"/>
                </a:solidFill>
              </a:rPr>
              <a:t>3,4</a:t>
            </a:r>
            <a:r>
              <a:rPr lang="en-US" sz="3300" b="1" dirty="0" smtClean="0">
                <a:solidFill>
                  <a:schemeClr val="tx1"/>
                </a:solidFill>
              </a:rPr>
              <a:t>, Walker SM</a:t>
            </a:r>
            <a:r>
              <a:rPr lang="en-US" sz="3300" b="1" baseline="30000" dirty="0">
                <a:solidFill>
                  <a:schemeClr val="tx1"/>
                </a:solidFill>
              </a:rPr>
              <a:t>3,4</a:t>
            </a:r>
            <a:r>
              <a:rPr lang="en-US" sz="3300" b="1" dirty="0" smtClean="0">
                <a:solidFill>
                  <a:schemeClr val="tx1"/>
                </a:solidFill>
              </a:rPr>
              <a:t>, Kennedy RD</a:t>
            </a:r>
            <a:r>
              <a:rPr lang="en-US" sz="3300" b="1" baseline="30000" dirty="0">
                <a:solidFill>
                  <a:schemeClr val="tx1"/>
                </a:solidFill>
              </a:rPr>
              <a:t>3,4</a:t>
            </a:r>
            <a:r>
              <a:rPr lang="en-US" sz="3300" b="1" dirty="0" smtClean="0">
                <a:solidFill>
                  <a:schemeClr val="tx1"/>
                </a:solidFill>
              </a:rPr>
              <a:t>, </a:t>
            </a:r>
            <a:r>
              <a:rPr lang="en-US" sz="3300" b="1" dirty="0" err="1" smtClean="0">
                <a:solidFill>
                  <a:schemeClr val="tx1"/>
                </a:solidFill>
              </a:rPr>
              <a:t>Badve</a:t>
            </a:r>
            <a:r>
              <a:rPr lang="en-US" sz="3300" b="1" dirty="0" smtClean="0">
                <a:solidFill>
                  <a:schemeClr val="tx1"/>
                </a:solidFill>
              </a:rPr>
              <a:t> S</a:t>
            </a:r>
            <a:r>
              <a:rPr lang="en-US" sz="3300" b="1" baseline="30000" dirty="0">
                <a:solidFill>
                  <a:schemeClr val="tx1"/>
                </a:solidFill>
              </a:rPr>
              <a:t>5</a:t>
            </a:r>
            <a:r>
              <a:rPr lang="en-US" sz="3300" b="1" dirty="0" smtClean="0">
                <a:solidFill>
                  <a:schemeClr val="tx1"/>
                </a:solidFill>
              </a:rPr>
              <a:t>, </a:t>
            </a:r>
            <a:r>
              <a:rPr lang="en-US" sz="3300" b="1" dirty="0" err="1" smtClean="0">
                <a:solidFill>
                  <a:schemeClr val="tx1"/>
                </a:solidFill>
              </a:rPr>
              <a:t>Gökmen</a:t>
            </a:r>
            <a:r>
              <a:rPr lang="en-US" sz="3300" b="1" dirty="0" smtClean="0">
                <a:solidFill>
                  <a:schemeClr val="tx1"/>
                </a:solidFill>
              </a:rPr>
              <a:t>-Polar Y</a:t>
            </a:r>
            <a:r>
              <a:rPr lang="en-US" sz="3300" b="1" baseline="30000" dirty="0">
                <a:solidFill>
                  <a:schemeClr val="tx1"/>
                </a:solidFill>
              </a:rPr>
              <a:t>5</a:t>
            </a:r>
            <a:r>
              <a:rPr lang="en-US" sz="3300" b="1" dirty="0" smtClean="0">
                <a:solidFill>
                  <a:schemeClr val="tx1"/>
                </a:solidFill>
              </a:rPr>
              <a:t>, Pathak HB</a:t>
            </a:r>
            <a:r>
              <a:rPr lang="en-US" sz="3300" b="1" baseline="30000" dirty="0" smtClean="0">
                <a:solidFill>
                  <a:schemeClr val="tx1"/>
                </a:solidFill>
              </a:rPr>
              <a:t>1</a:t>
            </a:r>
            <a:r>
              <a:rPr lang="en-US" sz="3300" b="1" dirty="0" smtClean="0">
                <a:solidFill>
                  <a:schemeClr val="tx1"/>
                </a:solidFill>
              </a:rPr>
              <a:t>, Isakova K</a:t>
            </a:r>
            <a:r>
              <a:rPr lang="en-US" sz="3300" b="1" baseline="30000" dirty="0" smtClean="0">
                <a:solidFill>
                  <a:schemeClr val="tx1"/>
                </a:solidFill>
              </a:rPr>
              <a:t>1</a:t>
            </a:r>
            <a:r>
              <a:rPr lang="en-US" sz="3300" b="1" dirty="0" smtClean="0">
                <a:solidFill>
                  <a:schemeClr val="tx1"/>
                </a:solidFill>
              </a:rPr>
              <a:t>, Linden HM</a:t>
            </a:r>
            <a:r>
              <a:rPr lang="en-US" sz="3300" b="1" baseline="30000" dirty="0">
                <a:solidFill>
                  <a:schemeClr val="tx1"/>
                </a:solidFill>
              </a:rPr>
              <a:t>6</a:t>
            </a:r>
            <a:r>
              <a:rPr lang="en-US" sz="3300" b="1" dirty="0" smtClean="0">
                <a:solidFill>
                  <a:schemeClr val="tx1"/>
                </a:solidFill>
              </a:rPr>
              <a:t>, </a:t>
            </a:r>
            <a:r>
              <a:rPr lang="en-US" sz="3300" b="1" dirty="0" err="1" smtClean="0">
                <a:solidFill>
                  <a:schemeClr val="tx1"/>
                </a:solidFill>
              </a:rPr>
              <a:t>Tripathy</a:t>
            </a:r>
            <a:r>
              <a:rPr lang="en-US" sz="3300" b="1" dirty="0" smtClean="0">
                <a:solidFill>
                  <a:schemeClr val="tx1"/>
                </a:solidFill>
              </a:rPr>
              <a:t> D</a:t>
            </a:r>
            <a:r>
              <a:rPr lang="en-US" sz="3300" b="1" baseline="30000" dirty="0">
                <a:solidFill>
                  <a:schemeClr val="tx1"/>
                </a:solidFill>
              </a:rPr>
              <a:t>7</a:t>
            </a:r>
            <a:r>
              <a:rPr lang="en-US" sz="3300" b="1" dirty="0" smtClean="0">
                <a:solidFill>
                  <a:schemeClr val="tx1"/>
                </a:solidFill>
              </a:rPr>
              <a:t>, </a:t>
            </a:r>
            <a:r>
              <a:rPr lang="en-US" sz="3300" b="1" dirty="0" err="1" smtClean="0">
                <a:solidFill>
                  <a:schemeClr val="tx1"/>
                </a:solidFill>
              </a:rPr>
              <a:t>Hortobagyi</a:t>
            </a:r>
            <a:r>
              <a:rPr lang="en-US" sz="3300" b="1" dirty="0" smtClean="0">
                <a:solidFill>
                  <a:schemeClr val="tx1"/>
                </a:solidFill>
              </a:rPr>
              <a:t> GN</a:t>
            </a:r>
            <a:r>
              <a:rPr lang="en-US" sz="3300" b="1" baseline="30000" dirty="0">
                <a:solidFill>
                  <a:schemeClr val="tx1"/>
                </a:solidFill>
              </a:rPr>
              <a:t>7</a:t>
            </a:r>
            <a:r>
              <a:rPr lang="en-US" sz="3300" b="1" dirty="0" smtClean="0">
                <a:solidFill>
                  <a:schemeClr val="tx1"/>
                </a:solidFill>
              </a:rPr>
              <a:t>, Hayes DF</a:t>
            </a:r>
            <a:r>
              <a:rPr lang="en-US" sz="3300" b="1" baseline="30000" dirty="0">
                <a:solidFill>
                  <a:schemeClr val="tx1"/>
                </a:solidFill>
              </a:rPr>
              <a:t>8</a:t>
            </a:r>
            <a:r>
              <a:rPr lang="en-US" sz="3300" b="1" dirty="0" smtClean="0">
                <a:solidFill>
                  <a:schemeClr val="tx1"/>
                </a:solidFill>
              </a:rPr>
              <a:t/>
            </a:r>
            <a:br>
              <a:rPr lang="en-US" sz="3300" b="1" dirty="0" smtClean="0">
                <a:solidFill>
                  <a:schemeClr val="tx1"/>
                </a:solidFill>
              </a:rPr>
            </a:br>
            <a:r>
              <a:rPr lang="en-US" sz="2400" b="1" spc="-130" baseline="30000" dirty="0">
                <a:solidFill>
                  <a:schemeClr val="tx1"/>
                </a:solidFill>
              </a:rPr>
              <a:t>1</a:t>
            </a:r>
            <a:r>
              <a:rPr lang="en-US" sz="2400" b="1" spc="-130" dirty="0">
                <a:solidFill>
                  <a:schemeClr val="tx1"/>
                </a:solidFill>
              </a:rPr>
              <a:t>University of Kansas Medical Center, Westwood, KS; </a:t>
            </a:r>
            <a:r>
              <a:rPr lang="en-US" sz="2400" b="1" spc="-130" baseline="30000" dirty="0">
                <a:solidFill>
                  <a:schemeClr val="tx1"/>
                </a:solidFill>
              </a:rPr>
              <a:t>2</a:t>
            </a:r>
            <a:r>
              <a:rPr lang="en-US" sz="2400" b="1" spc="-130" dirty="0">
                <a:solidFill>
                  <a:schemeClr val="tx1"/>
                </a:solidFill>
              </a:rPr>
              <a:t>SWOG Statistical Center/Cancer Research and Biostatistics (CRAB), Seattle, WA; </a:t>
            </a:r>
            <a:r>
              <a:rPr lang="en-US" sz="2400" b="1" spc="-130" baseline="30000" dirty="0" smtClean="0">
                <a:solidFill>
                  <a:schemeClr val="tx1"/>
                </a:solidFill>
              </a:rPr>
              <a:t>3</a:t>
            </a:r>
            <a:r>
              <a:rPr lang="en-US" sz="2400" b="1" spc="-130" dirty="0" smtClean="0">
                <a:solidFill>
                  <a:schemeClr val="tx1"/>
                </a:solidFill>
              </a:rPr>
              <a:t>Centre for Cancer Research and Cell Biology, Queen’s University Belfast, UK; </a:t>
            </a:r>
            <a:r>
              <a:rPr lang="en-US" sz="2400" b="1" spc="-130" baseline="30000" dirty="0" smtClean="0">
                <a:solidFill>
                  <a:schemeClr val="tx1"/>
                </a:solidFill>
              </a:rPr>
              <a:t>4</a:t>
            </a:r>
            <a:r>
              <a:rPr lang="en-US" sz="2400" b="1" spc="-130" dirty="0" smtClean="0">
                <a:solidFill>
                  <a:schemeClr val="tx1"/>
                </a:solidFill>
              </a:rPr>
              <a:t>Almac Diagnostics, Craigavon, UK;</a:t>
            </a:r>
            <a:r>
              <a:rPr lang="en-US" sz="2400" b="1" spc="-130" baseline="30000" dirty="0">
                <a:solidFill>
                  <a:schemeClr val="tx1"/>
                </a:solidFill>
              </a:rPr>
              <a:t> </a:t>
            </a:r>
            <a:r>
              <a:rPr lang="en-US" sz="2400" b="1" spc="-130" baseline="30000" dirty="0" smtClean="0">
                <a:solidFill>
                  <a:schemeClr val="tx1"/>
                </a:solidFill>
              </a:rPr>
              <a:t>5</a:t>
            </a:r>
            <a:r>
              <a:rPr lang="en-US" sz="2400" b="1" spc="-130" dirty="0" smtClean="0">
                <a:solidFill>
                  <a:schemeClr val="tx1"/>
                </a:solidFill>
              </a:rPr>
              <a:t>Departments of Pathology and Laboratory Medicine, Indiana University School of Medicine, Indianapolis, IN; </a:t>
            </a:r>
            <a:r>
              <a:rPr lang="en-US" sz="2400" b="1" spc="-130" baseline="30000" dirty="0" smtClean="0">
                <a:solidFill>
                  <a:schemeClr val="tx1"/>
                </a:solidFill>
              </a:rPr>
              <a:t>6</a:t>
            </a:r>
            <a:r>
              <a:rPr lang="en-US" sz="2400" b="1" spc="-130" dirty="0" smtClean="0">
                <a:solidFill>
                  <a:schemeClr val="tx1"/>
                </a:solidFill>
              </a:rPr>
              <a:t>University </a:t>
            </a:r>
            <a:r>
              <a:rPr lang="en-US" sz="2400" b="1" spc="-130" dirty="0">
                <a:solidFill>
                  <a:schemeClr val="tx1"/>
                </a:solidFill>
              </a:rPr>
              <a:t>of </a:t>
            </a:r>
            <a:r>
              <a:rPr lang="en-US" sz="2400" b="1" spc="-130" dirty="0" smtClean="0">
                <a:solidFill>
                  <a:schemeClr val="tx1"/>
                </a:solidFill>
              </a:rPr>
              <a:t>Washington/Seattle</a:t>
            </a:r>
            <a:r>
              <a:rPr lang="en-US" sz="2400" b="1" spc="-130" baseline="30000" dirty="0" smtClean="0">
                <a:solidFill>
                  <a:schemeClr val="tx1"/>
                </a:solidFill>
              </a:rPr>
              <a:t> </a:t>
            </a:r>
            <a:r>
              <a:rPr lang="en-US" sz="2400" b="1" spc="-130" dirty="0" smtClean="0">
                <a:solidFill>
                  <a:schemeClr val="tx1"/>
                </a:solidFill>
              </a:rPr>
              <a:t>Cancer </a:t>
            </a:r>
            <a:r>
              <a:rPr lang="en-US" sz="2400" b="1" spc="-130" dirty="0">
                <a:solidFill>
                  <a:schemeClr val="tx1"/>
                </a:solidFill>
              </a:rPr>
              <a:t>Care Alliance, Seattle, WA; </a:t>
            </a:r>
            <a:r>
              <a:rPr lang="en-US" sz="2400" b="1" spc="-130" baseline="30000" dirty="0" smtClean="0">
                <a:solidFill>
                  <a:schemeClr val="tx1"/>
                </a:solidFill>
              </a:rPr>
              <a:t>7</a:t>
            </a:r>
            <a:r>
              <a:rPr lang="en-US" sz="2400" b="1" spc="-130" dirty="0" smtClean="0">
                <a:solidFill>
                  <a:schemeClr val="tx1"/>
                </a:solidFill>
              </a:rPr>
              <a:t>The </a:t>
            </a:r>
            <a:r>
              <a:rPr lang="en-US" sz="2400" b="1" spc="-130" dirty="0">
                <a:solidFill>
                  <a:schemeClr val="tx1"/>
                </a:solidFill>
              </a:rPr>
              <a:t>University of Texas MD Anderson Cancer Center, Houston, TX</a:t>
            </a:r>
            <a:r>
              <a:rPr lang="en-US" sz="2400" b="1" spc="-130" dirty="0" smtClean="0">
                <a:solidFill>
                  <a:schemeClr val="tx1"/>
                </a:solidFill>
              </a:rPr>
              <a:t>; </a:t>
            </a:r>
            <a:r>
              <a:rPr lang="en-US" sz="2400" b="1" spc="-130" baseline="30000" dirty="0">
                <a:solidFill>
                  <a:schemeClr val="tx1"/>
                </a:solidFill>
              </a:rPr>
              <a:t>8</a:t>
            </a:r>
            <a:r>
              <a:rPr lang="en-US" sz="2400" b="1" spc="-130" dirty="0" smtClean="0">
                <a:solidFill>
                  <a:schemeClr val="tx1"/>
                </a:solidFill>
              </a:rPr>
              <a:t>University </a:t>
            </a:r>
            <a:r>
              <a:rPr lang="en-US" sz="2400" b="1" spc="-130" dirty="0">
                <a:solidFill>
                  <a:schemeClr val="tx1"/>
                </a:solidFill>
              </a:rPr>
              <a:t>of Michigan, Ann Arbor, </a:t>
            </a:r>
            <a:r>
              <a:rPr lang="en-US" sz="2400" b="1" spc="-130" dirty="0" smtClean="0">
                <a:solidFill>
                  <a:schemeClr val="tx1"/>
                </a:solidFill>
              </a:rPr>
              <a:t>MI</a:t>
            </a:r>
            <a:endParaRPr lang="en-US" sz="2400" b="1" spc="-130" dirty="0">
              <a:solidFill>
                <a:schemeClr val="tx1"/>
              </a:solidFill>
            </a:endParaRPr>
          </a:p>
        </p:txBody>
      </p:sp>
      <p:sp>
        <p:nvSpPr>
          <p:cNvPr id="2051" name="Rectangle 3"/>
          <p:cNvSpPr>
            <a:spLocks noGrp="1" noChangeArrowheads="1"/>
          </p:cNvSpPr>
          <p:nvPr>
            <p:ph type="subTitle" idx="1"/>
          </p:nvPr>
        </p:nvSpPr>
        <p:spPr>
          <a:xfrm>
            <a:off x="185076" y="3709300"/>
            <a:ext cx="9497256" cy="14919695"/>
          </a:xfrm>
        </p:spPr>
        <p:txBody>
          <a:bodyPr/>
          <a:lstStyle/>
          <a:p>
            <a:pPr marL="239398" indent="-239398" algn="l" defTabSz="1340631" eaLnBrk="1" hangingPunct="1">
              <a:spcBef>
                <a:spcPct val="0"/>
              </a:spcBef>
              <a:defRPr/>
            </a:pPr>
            <a:r>
              <a:rPr lang="en-US" sz="3000" b="1" u="sng" dirty="0">
                <a:solidFill>
                  <a:schemeClr val="bg1"/>
                </a:solidFill>
              </a:rPr>
              <a:t>Background</a:t>
            </a:r>
            <a:endParaRPr lang="en-US" sz="3000" b="1" u="sng" dirty="0">
              <a:solidFill>
                <a:srgbClr val="000000"/>
              </a:solidFill>
            </a:endParaRPr>
          </a:p>
          <a:p>
            <a:pPr marL="342900" indent="-342900" algn="l" defTabSz="1340631" eaLnBrk="1" hangingPunct="1">
              <a:spcBef>
                <a:spcPct val="0"/>
              </a:spcBef>
              <a:buFont typeface="Wingdings" panose="05000000000000000000" pitchFamily="2" charset="2"/>
              <a:buChar char="§"/>
              <a:defRPr/>
            </a:pPr>
            <a:r>
              <a:rPr lang="en-US" sz="2200" b="1" spc="-100" dirty="0">
                <a:solidFill>
                  <a:srgbClr val="0A0A0A"/>
                </a:solidFill>
                <a:ea typeface="굴림" pitchFamily="34" charset="-127"/>
              </a:rPr>
              <a:t>There is a critical need to </a:t>
            </a:r>
            <a:r>
              <a:rPr lang="en-US" sz="2200" b="1" spc="-100" dirty="0" smtClean="0">
                <a:solidFill>
                  <a:srgbClr val="0A0A0A"/>
                </a:solidFill>
                <a:ea typeface="굴림" pitchFamily="34" charset="-127"/>
              </a:rPr>
              <a:t>identify and validate biomarkers </a:t>
            </a:r>
            <a:r>
              <a:rPr lang="en-US" sz="2200" b="1" spc="-100" dirty="0">
                <a:solidFill>
                  <a:srgbClr val="0A0A0A"/>
                </a:solidFill>
                <a:ea typeface="굴림" pitchFamily="34" charset="-127"/>
              </a:rPr>
              <a:t>of response and resistance to adjuvant chemotherapy for TNBC. </a:t>
            </a:r>
            <a:endParaRPr lang="en-US" sz="2200" b="1" spc="-100" dirty="0" smtClean="0">
              <a:solidFill>
                <a:srgbClr val="0A0A0A"/>
              </a:solidFill>
              <a:ea typeface="굴림" pitchFamily="34" charset="-127"/>
            </a:endParaRPr>
          </a:p>
          <a:p>
            <a:pPr marL="342900" indent="-342900" algn="l" defTabSz="1340631" eaLnBrk="1" hangingPunct="1">
              <a:spcBef>
                <a:spcPct val="0"/>
              </a:spcBef>
              <a:buFont typeface="Wingdings" panose="05000000000000000000" pitchFamily="2" charset="2"/>
              <a:buChar char="§"/>
              <a:defRPr/>
            </a:pPr>
            <a:r>
              <a:rPr lang="en-US" sz="2200" b="1" spc="-100" dirty="0" smtClean="0">
                <a:solidFill>
                  <a:srgbClr val="0A0A0A"/>
                </a:solidFill>
                <a:ea typeface="굴림" pitchFamily="34" charset="-127"/>
              </a:rPr>
              <a:t>In </a:t>
            </a:r>
            <a:r>
              <a:rPr lang="en-US" sz="2200" b="1" spc="-100" dirty="0">
                <a:solidFill>
                  <a:srgbClr val="0A0A0A"/>
                </a:solidFill>
                <a:ea typeface="굴림" pitchFamily="34" charset="-127"/>
              </a:rPr>
              <a:t>preliminary studies, </a:t>
            </a:r>
            <a:r>
              <a:rPr lang="en-US" sz="2200" b="1" spc="-100" dirty="0" smtClean="0">
                <a:solidFill>
                  <a:srgbClr val="0A0A0A"/>
                </a:solidFill>
                <a:ea typeface="굴림" pitchFamily="34" charset="-127"/>
              </a:rPr>
              <a:t>deficiency in DNA damage response (DDR) and repair pathways have </a:t>
            </a:r>
            <a:r>
              <a:rPr lang="en-US" sz="2200" b="1" spc="-100" dirty="0">
                <a:solidFill>
                  <a:srgbClr val="0A0A0A"/>
                </a:solidFill>
                <a:ea typeface="굴림" pitchFamily="34" charset="-127"/>
              </a:rPr>
              <a:t>been reported in TNBC </a:t>
            </a:r>
            <a:r>
              <a:rPr lang="en-US" sz="2200" b="1" spc="-100" dirty="0" smtClean="0">
                <a:solidFill>
                  <a:srgbClr val="0A0A0A"/>
                </a:solidFill>
                <a:ea typeface="굴림" pitchFamily="34" charset="-127"/>
              </a:rPr>
              <a:t>patients and may impact response to chemotherapy.</a:t>
            </a:r>
            <a:r>
              <a:rPr lang="en-US" sz="2200" b="1" spc="-100" baseline="30000" dirty="0" smtClean="0">
                <a:solidFill>
                  <a:srgbClr val="0A0A0A"/>
                </a:solidFill>
                <a:ea typeface="굴림" pitchFamily="34" charset="-127"/>
              </a:rPr>
              <a:t>1</a:t>
            </a:r>
            <a:r>
              <a:rPr lang="en-US" sz="2200" b="1" spc="-100" dirty="0" smtClean="0">
                <a:solidFill>
                  <a:srgbClr val="0A0A0A"/>
                </a:solidFill>
                <a:ea typeface="굴림" pitchFamily="34" charset="-127"/>
              </a:rPr>
              <a:t> </a:t>
            </a:r>
          </a:p>
          <a:p>
            <a:pPr marL="342900" indent="-342900" algn="l" defTabSz="1340631" eaLnBrk="1" hangingPunct="1">
              <a:spcBef>
                <a:spcPct val="0"/>
              </a:spcBef>
              <a:buFont typeface="Wingdings" panose="05000000000000000000" pitchFamily="2" charset="2"/>
              <a:buChar char="§"/>
              <a:defRPr/>
            </a:pPr>
            <a:r>
              <a:rPr lang="en-US" sz="2200" b="1" spc="-100" dirty="0" smtClean="0">
                <a:solidFill>
                  <a:srgbClr val="0A0A0A"/>
                </a:solidFill>
                <a:ea typeface="굴림" pitchFamily="34" charset="-127"/>
              </a:rPr>
              <a:t>We </a:t>
            </a:r>
            <a:r>
              <a:rPr lang="en-US" sz="2200" b="1" spc="-100" dirty="0">
                <a:solidFill>
                  <a:srgbClr val="0A0A0A"/>
                </a:solidFill>
                <a:ea typeface="굴림" pitchFamily="34" charset="-127"/>
              </a:rPr>
              <a:t>report on the prognostic impact of </a:t>
            </a:r>
            <a:r>
              <a:rPr lang="en-US" sz="2200" b="1" spc="-100" dirty="0" smtClean="0">
                <a:solidFill>
                  <a:srgbClr val="0A0A0A"/>
                </a:solidFill>
                <a:ea typeface="굴림" pitchFamily="34" charset="-127"/>
              </a:rPr>
              <a:t>three biomarkers </a:t>
            </a:r>
            <a:r>
              <a:rPr lang="en-US" sz="2200" b="1" spc="-100" dirty="0">
                <a:solidFill>
                  <a:srgbClr val="0A0A0A"/>
                </a:solidFill>
                <a:ea typeface="굴림" pitchFamily="34" charset="-127"/>
              </a:rPr>
              <a:t>in a large cohort of early stage TNBC patients who were </a:t>
            </a:r>
            <a:r>
              <a:rPr lang="en-US" sz="2200" b="1" spc="-100" dirty="0" smtClean="0">
                <a:solidFill>
                  <a:srgbClr val="0A0A0A"/>
                </a:solidFill>
                <a:ea typeface="굴림" pitchFamily="34" charset="-127"/>
              </a:rPr>
              <a:t>treated </a:t>
            </a:r>
            <a:r>
              <a:rPr lang="en-US" sz="2200" b="1" spc="-100" dirty="0">
                <a:solidFill>
                  <a:srgbClr val="0A0A0A"/>
                </a:solidFill>
                <a:ea typeface="굴림" pitchFamily="34" charset="-127"/>
              </a:rPr>
              <a:t>with adjuvant doxorubicin (A) and cyclophosphamide (C</a:t>
            </a:r>
            <a:r>
              <a:rPr lang="en-US" sz="2200" b="1" spc="-100" dirty="0" smtClean="0">
                <a:solidFill>
                  <a:srgbClr val="0A0A0A"/>
                </a:solidFill>
                <a:ea typeface="굴림" pitchFamily="34" charset="-127"/>
              </a:rPr>
              <a:t>) on S9313 .</a:t>
            </a:r>
          </a:p>
          <a:p>
            <a:pPr algn="l" defTabSz="1340631" eaLnBrk="1" hangingPunct="1">
              <a:spcBef>
                <a:spcPct val="0"/>
              </a:spcBef>
              <a:defRPr/>
            </a:pPr>
            <a:endParaRPr lang="en-US" sz="2000" b="1" spc="-100" dirty="0">
              <a:solidFill>
                <a:srgbClr val="0A0A0A"/>
              </a:solidFill>
              <a:ea typeface="굴림" pitchFamily="34" charset="-127"/>
            </a:endParaRPr>
          </a:p>
          <a:p>
            <a:pPr marL="239398" indent="-239398" algn="l" defTabSz="1340631" eaLnBrk="1" hangingPunct="1">
              <a:spcBef>
                <a:spcPct val="0"/>
              </a:spcBef>
              <a:defRPr/>
            </a:pPr>
            <a:r>
              <a:rPr lang="en-US" sz="3000" b="1" u="sng" dirty="0" smtClean="0">
                <a:solidFill>
                  <a:schemeClr val="bg1"/>
                </a:solidFill>
              </a:rPr>
              <a:t>Aim</a:t>
            </a:r>
            <a:endParaRPr lang="en-US" sz="3000" b="1" u="sng" dirty="0">
              <a:solidFill>
                <a:schemeClr val="bg1"/>
              </a:solidFill>
            </a:endParaRPr>
          </a:p>
          <a:p>
            <a:pPr marL="342900" indent="-342900" algn="l" defTabSz="1340631" eaLnBrk="1" hangingPunct="1">
              <a:spcBef>
                <a:spcPct val="0"/>
              </a:spcBef>
              <a:buFont typeface="Wingdings" panose="05000000000000000000" pitchFamily="2" charset="2"/>
              <a:buChar char="§"/>
              <a:defRPr/>
            </a:pPr>
            <a:r>
              <a:rPr lang="en-US" sz="2200" b="1" spc="-100" dirty="0" smtClean="0">
                <a:solidFill>
                  <a:srgbClr val="0A0A0A"/>
                </a:solidFill>
                <a:ea typeface="굴림" pitchFamily="34" charset="-127"/>
              </a:rPr>
              <a:t>To investigate DNA damage response deficiency (DDRD) molecular signature, </a:t>
            </a:r>
            <a:r>
              <a:rPr lang="en-US" sz="2200" b="1" i="1" spc="-100" dirty="0" smtClean="0">
                <a:solidFill>
                  <a:srgbClr val="0A0A0A"/>
                </a:solidFill>
                <a:ea typeface="굴림" pitchFamily="34" charset="-127"/>
              </a:rPr>
              <a:t>BRCA1</a:t>
            </a:r>
            <a:r>
              <a:rPr lang="en-US" sz="2200" b="1" spc="-100" dirty="0" smtClean="0">
                <a:solidFill>
                  <a:srgbClr val="0A0A0A"/>
                </a:solidFill>
                <a:ea typeface="굴림" pitchFamily="34" charset="-127"/>
              </a:rPr>
              <a:t> mRNA expression and tumor infiltrating lymphocytes (TILs) as prognostic markers in TNBC patients treated with adjuvant AC.</a:t>
            </a:r>
          </a:p>
          <a:p>
            <a:pPr marL="342900" indent="-342900" algn="l" defTabSz="1340631" eaLnBrk="1" hangingPunct="1">
              <a:spcBef>
                <a:spcPct val="0"/>
              </a:spcBef>
              <a:buFont typeface="Wingdings" panose="05000000000000000000" pitchFamily="2" charset="2"/>
              <a:buChar char="§"/>
              <a:defRPr/>
            </a:pPr>
            <a:endParaRPr lang="en-US" sz="2000" b="1" spc="-100" dirty="0" smtClean="0">
              <a:solidFill>
                <a:srgbClr val="0A0A0A"/>
              </a:solidFill>
              <a:ea typeface="굴림" pitchFamily="34" charset="-127"/>
            </a:endParaRPr>
          </a:p>
          <a:p>
            <a:pPr algn="l" defTabSz="1340631" eaLnBrk="1" hangingPunct="1">
              <a:spcBef>
                <a:spcPct val="0"/>
              </a:spcBef>
              <a:defRPr/>
            </a:pPr>
            <a:r>
              <a:rPr lang="en-US" sz="3000" b="1" u="sng" dirty="0" smtClean="0">
                <a:solidFill>
                  <a:schemeClr val="bg1"/>
                </a:solidFill>
              </a:rPr>
              <a:t>Methods</a:t>
            </a:r>
            <a:r>
              <a:rPr lang="en-US" sz="3000" b="1" i="1" dirty="0" smtClean="0">
                <a:solidFill>
                  <a:srgbClr val="000000"/>
                </a:solidFill>
              </a:rPr>
              <a:t> </a:t>
            </a:r>
            <a:endParaRPr lang="en-US" altLang="ko-KR" sz="2000" b="1" dirty="0">
              <a:solidFill>
                <a:srgbClr val="000000"/>
              </a:solidFill>
              <a:ea typeface="굴림" pitchFamily="34" charset="-127"/>
            </a:endParaRPr>
          </a:p>
          <a:p>
            <a:pPr marL="342900" indent="-342900" algn="l" defTabSz="1340631" eaLnBrk="1" hangingPunct="1">
              <a:spcBef>
                <a:spcPct val="0"/>
              </a:spcBef>
              <a:buFont typeface="Wingdings" panose="05000000000000000000" pitchFamily="2" charset="2"/>
              <a:buChar char="§"/>
              <a:defRPr/>
            </a:pPr>
            <a:r>
              <a:rPr lang="en-US" altLang="ko-KR" sz="2200" b="1" spc="-100" dirty="0">
                <a:solidFill>
                  <a:srgbClr val="0A0A0A"/>
                </a:solidFill>
                <a:ea typeface="굴림" pitchFamily="34" charset="-127"/>
              </a:rPr>
              <a:t>SWOG protocol S9313 accrued 3,125 women with early stage breast cancer to two alternative dose schedules of AC with no difference in outcomes between the two </a:t>
            </a:r>
            <a:r>
              <a:rPr lang="en-US" altLang="ko-KR" sz="2200" b="1" spc="-100" dirty="0" smtClean="0">
                <a:solidFill>
                  <a:srgbClr val="0A0A0A"/>
                </a:solidFill>
                <a:ea typeface="굴림" pitchFamily="34" charset="-127"/>
              </a:rPr>
              <a:t>arms.</a:t>
            </a:r>
            <a:r>
              <a:rPr lang="en-US" altLang="ko-KR" sz="2200" b="1" spc="-100" baseline="30000" dirty="0" smtClean="0">
                <a:solidFill>
                  <a:srgbClr val="0A0A0A"/>
                </a:solidFill>
                <a:ea typeface="굴림" pitchFamily="34" charset="-127"/>
              </a:rPr>
              <a:t>2</a:t>
            </a:r>
          </a:p>
          <a:p>
            <a:pPr marL="342900" indent="-342900" algn="l" defTabSz="1340631" eaLnBrk="1" hangingPunct="1">
              <a:spcBef>
                <a:spcPct val="0"/>
              </a:spcBef>
              <a:buFont typeface="Wingdings" panose="05000000000000000000" pitchFamily="2" charset="2"/>
              <a:buChar char="§"/>
              <a:defRPr/>
            </a:pPr>
            <a:r>
              <a:rPr lang="en-US" altLang="ko-KR" sz="2200" b="1" spc="-100" dirty="0" smtClean="0">
                <a:solidFill>
                  <a:srgbClr val="0A0A0A"/>
                </a:solidFill>
                <a:ea typeface="굴림" pitchFamily="34" charset="-127"/>
              </a:rPr>
              <a:t>425 patients </a:t>
            </a:r>
            <a:r>
              <a:rPr lang="en-US" altLang="ko-KR" sz="2200" b="1" spc="-100" dirty="0">
                <a:solidFill>
                  <a:srgbClr val="0A0A0A"/>
                </a:solidFill>
                <a:ea typeface="굴림" pitchFamily="34" charset="-127"/>
              </a:rPr>
              <a:t>with centrally determined TNBC </a:t>
            </a:r>
            <a:r>
              <a:rPr lang="en-US" altLang="ko-KR" sz="2200" b="1" spc="-100" dirty="0" smtClean="0">
                <a:solidFill>
                  <a:srgbClr val="0A0A0A"/>
                </a:solidFill>
                <a:ea typeface="굴림" pitchFamily="34" charset="-127"/>
              </a:rPr>
              <a:t>(ER and PR Allred </a:t>
            </a:r>
            <a:r>
              <a:rPr lang="en-US" altLang="ko-KR" sz="2200" b="1" spc="-100" dirty="0">
                <a:solidFill>
                  <a:srgbClr val="0A0A0A"/>
                </a:solidFill>
                <a:ea typeface="굴림" pitchFamily="34" charset="-127"/>
              </a:rPr>
              <a:t>score of </a:t>
            </a:r>
            <a:r>
              <a:rPr lang="en-US" altLang="ko-KR" sz="2200" b="1" spc="-100" dirty="0" smtClean="0">
                <a:solidFill>
                  <a:srgbClr val="0A0A0A"/>
                </a:solidFill>
                <a:ea typeface="굴림" pitchFamily="34" charset="-127"/>
              </a:rPr>
              <a:t>0</a:t>
            </a:r>
            <a:r>
              <a:rPr lang="en-US" altLang="ko-KR" sz="2200" b="1" spc="-100" dirty="0">
                <a:solidFill>
                  <a:srgbClr val="0A0A0A"/>
                </a:solidFill>
                <a:ea typeface="굴림" pitchFamily="34" charset="-127"/>
              </a:rPr>
              <a:t>, </a:t>
            </a:r>
            <a:r>
              <a:rPr lang="en-US" altLang="ko-KR" sz="2200" b="1" spc="-100" dirty="0" smtClean="0">
                <a:solidFill>
                  <a:srgbClr val="0A0A0A"/>
                </a:solidFill>
                <a:ea typeface="굴림" pitchFamily="34" charset="-127"/>
              </a:rPr>
              <a:t>HER2 negative per 2013 ASCO-CAP guidelines) were identified </a:t>
            </a:r>
          </a:p>
          <a:p>
            <a:pPr marL="342900" indent="-342900" algn="l" defTabSz="1340631" eaLnBrk="1" hangingPunct="1">
              <a:spcBef>
                <a:spcPct val="0"/>
              </a:spcBef>
              <a:buFont typeface="Wingdings" panose="05000000000000000000" pitchFamily="2" charset="2"/>
              <a:buChar char="§"/>
              <a:defRPr/>
            </a:pPr>
            <a:r>
              <a:rPr lang="en-US" altLang="ko-KR" sz="2200" b="1" spc="-100" dirty="0" smtClean="0">
                <a:solidFill>
                  <a:srgbClr val="0A0A0A"/>
                </a:solidFill>
                <a:ea typeface="굴림" pitchFamily="34" charset="-127"/>
              </a:rPr>
              <a:t>The DDRD signature score (</a:t>
            </a:r>
            <a:r>
              <a:rPr lang="en-US" altLang="ko-KR" sz="2200" b="1" spc="-100" dirty="0" err="1" smtClean="0">
                <a:solidFill>
                  <a:srgbClr val="0A0A0A"/>
                </a:solidFill>
                <a:ea typeface="굴림" pitchFamily="34" charset="-127"/>
              </a:rPr>
              <a:t>Almac</a:t>
            </a:r>
            <a:r>
              <a:rPr lang="en-US" altLang="ko-KR" sz="2200" b="1" spc="-100" dirty="0" smtClean="0">
                <a:solidFill>
                  <a:srgbClr val="0A0A0A"/>
                </a:solidFill>
                <a:ea typeface="굴림" pitchFamily="34" charset="-127"/>
              </a:rPr>
              <a:t> Diagnostics) is based on the expression of 44 genes involved in immune response, cell proliferation, and metabolism. </a:t>
            </a:r>
          </a:p>
          <a:p>
            <a:pPr marL="342900" indent="-342900" algn="l" defTabSz="1340631" eaLnBrk="1" hangingPunct="1">
              <a:spcBef>
                <a:spcPct val="0"/>
              </a:spcBef>
              <a:buFont typeface="Wingdings" panose="05000000000000000000" pitchFamily="2" charset="2"/>
              <a:buChar char="§"/>
              <a:defRPr/>
            </a:pPr>
            <a:r>
              <a:rPr lang="en-US" altLang="ko-KR" sz="2200" b="1" spc="-100" dirty="0" smtClean="0">
                <a:solidFill>
                  <a:srgbClr val="0A0A0A"/>
                </a:solidFill>
                <a:ea typeface="굴림" pitchFamily="34" charset="-127"/>
              </a:rPr>
              <a:t>Total RNA was extracted from pre-treatment FFPE breast tumor tissue, amplified, fragmented , labeled, and hybridized to microarrays.</a:t>
            </a:r>
          </a:p>
          <a:p>
            <a:pPr marL="342900" indent="-342900" algn="l" defTabSz="1340631" eaLnBrk="1" hangingPunct="1">
              <a:spcBef>
                <a:spcPct val="0"/>
              </a:spcBef>
              <a:buFont typeface="Wingdings" panose="05000000000000000000" pitchFamily="2" charset="2"/>
              <a:buChar char="§"/>
              <a:defRPr/>
            </a:pPr>
            <a:r>
              <a:rPr lang="en-US" altLang="ko-KR" sz="2200" b="1" spc="-100" dirty="0" smtClean="0">
                <a:solidFill>
                  <a:srgbClr val="0A0A0A"/>
                </a:solidFill>
                <a:ea typeface="굴림" pitchFamily="34" charset="-127"/>
              </a:rPr>
              <a:t>DDRD scores were derived from microarrays imaged using the </a:t>
            </a:r>
            <a:r>
              <a:rPr lang="en-US" altLang="ko-KR" sz="2200" b="1" spc="-100" dirty="0" err="1" smtClean="0">
                <a:solidFill>
                  <a:srgbClr val="0A0A0A"/>
                </a:solidFill>
                <a:ea typeface="굴림" pitchFamily="34" charset="-127"/>
              </a:rPr>
              <a:t>GeneChip</a:t>
            </a:r>
            <a:r>
              <a:rPr lang="en-US" altLang="ko-KR" sz="2200" b="1" spc="-100" dirty="0" smtClean="0">
                <a:solidFill>
                  <a:srgbClr val="0A0A0A"/>
                </a:solidFill>
                <a:ea typeface="굴림" pitchFamily="34" charset="-127"/>
              </a:rPr>
              <a:t>® Scanner 3000 (</a:t>
            </a:r>
            <a:r>
              <a:rPr lang="en-US" altLang="ko-KR" sz="2200" b="1" spc="-100" dirty="0" err="1" smtClean="0">
                <a:solidFill>
                  <a:srgbClr val="0A0A0A"/>
                </a:solidFill>
                <a:ea typeface="굴림" pitchFamily="34" charset="-127"/>
              </a:rPr>
              <a:t>NuGEN</a:t>
            </a:r>
            <a:r>
              <a:rPr lang="en-US" altLang="ko-KR" sz="2200" b="1" spc="-100" dirty="0" smtClean="0">
                <a:solidFill>
                  <a:srgbClr val="0A0A0A"/>
                </a:solidFill>
                <a:ea typeface="굴림" pitchFamily="34" charset="-127"/>
              </a:rPr>
              <a:t> Technologies) and were classified by </a:t>
            </a:r>
            <a:r>
              <a:rPr lang="en-US" altLang="ko-KR" sz="2200" b="1" spc="-100" dirty="0" err="1" smtClean="0">
                <a:solidFill>
                  <a:srgbClr val="0A0A0A"/>
                </a:solidFill>
                <a:ea typeface="굴림" pitchFamily="34" charset="-127"/>
              </a:rPr>
              <a:t>tertiles</a:t>
            </a:r>
            <a:r>
              <a:rPr lang="en-US" altLang="ko-KR" sz="2200" b="1" spc="-100" dirty="0" smtClean="0">
                <a:solidFill>
                  <a:srgbClr val="0A0A0A"/>
                </a:solidFill>
                <a:ea typeface="굴림" pitchFamily="34" charset="-127"/>
              </a:rPr>
              <a:t> </a:t>
            </a:r>
            <a:r>
              <a:rPr lang="en-US" altLang="ko-KR" sz="2200" b="1" spc="-100" dirty="0">
                <a:solidFill>
                  <a:srgbClr val="0A0A0A"/>
                </a:solidFill>
                <a:ea typeface="굴림" pitchFamily="34" charset="-127"/>
              </a:rPr>
              <a:t>. High DDRD </a:t>
            </a:r>
            <a:r>
              <a:rPr lang="en-US" altLang="ko-KR" sz="2200" b="1" spc="-100" dirty="0" err="1">
                <a:solidFill>
                  <a:srgbClr val="0A0A0A"/>
                </a:solidFill>
                <a:ea typeface="굴림" pitchFamily="34" charset="-127"/>
              </a:rPr>
              <a:t>tertile</a:t>
            </a:r>
            <a:r>
              <a:rPr lang="en-US" altLang="ko-KR" sz="2200" b="1" spc="-100" dirty="0">
                <a:solidFill>
                  <a:srgbClr val="0A0A0A"/>
                </a:solidFill>
                <a:ea typeface="굴림" pitchFamily="34" charset="-127"/>
              </a:rPr>
              <a:t> indicates presence DNA repair deficiency and low </a:t>
            </a:r>
            <a:r>
              <a:rPr lang="en-US" altLang="ko-KR" sz="2200" b="1" spc="-100" dirty="0" err="1">
                <a:solidFill>
                  <a:srgbClr val="0A0A0A"/>
                </a:solidFill>
                <a:ea typeface="굴림" pitchFamily="34" charset="-127"/>
              </a:rPr>
              <a:t>tertile</a:t>
            </a:r>
            <a:r>
              <a:rPr lang="en-US" altLang="ko-KR" sz="2200" b="1" spc="-100" dirty="0">
                <a:solidFill>
                  <a:srgbClr val="0A0A0A"/>
                </a:solidFill>
                <a:ea typeface="굴림" pitchFamily="34" charset="-127"/>
              </a:rPr>
              <a:t> indicates DNA repair proficiency </a:t>
            </a:r>
            <a:endParaRPr lang="en-US" altLang="ko-KR" sz="2200" b="1" spc="-100" dirty="0" smtClean="0">
              <a:solidFill>
                <a:srgbClr val="0A0A0A"/>
              </a:solidFill>
              <a:ea typeface="굴림" pitchFamily="34" charset="-127"/>
            </a:endParaRPr>
          </a:p>
          <a:p>
            <a:pPr marL="342900" indent="-342900" algn="l" defTabSz="1340631" eaLnBrk="1" hangingPunct="1">
              <a:spcBef>
                <a:spcPct val="0"/>
              </a:spcBef>
              <a:buFont typeface="Wingdings" panose="05000000000000000000" pitchFamily="2" charset="2"/>
              <a:buChar char="§"/>
              <a:defRPr/>
            </a:pPr>
            <a:r>
              <a:rPr lang="en-US" altLang="ko-KR" sz="2200" b="1" i="1" spc="-100" dirty="0" smtClean="0">
                <a:solidFill>
                  <a:srgbClr val="0A0A0A"/>
                </a:solidFill>
                <a:ea typeface="굴림" pitchFamily="34" charset="-127"/>
              </a:rPr>
              <a:t>BRCA1</a:t>
            </a:r>
            <a:r>
              <a:rPr lang="en-US" altLang="ko-KR" sz="2200" b="1" spc="-100" dirty="0" smtClean="0">
                <a:solidFill>
                  <a:srgbClr val="0A0A0A"/>
                </a:solidFill>
                <a:ea typeface="굴림" pitchFamily="34" charset="-127"/>
              </a:rPr>
              <a:t> mRNA quantification was performed on the </a:t>
            </a:r>
            <a:r>
              <a:rPr lang="en-US" altLang="ko-KR" sz="2200" b="1" spc="-100" dirty="0" err="1" smtClean="0">
                <a:solidFill>
                  <a:srgbClr val="0A0A0A"/>
                </a:solidFill>
                <a:ea typeface="굴림" pitchFamily="34" charset="-127"/>
              </a:rPr>
              <a:t>nCounter</a:t>
            </a:r>
            <a:r>
              <a:rPr lang="en-US" altLang="ko-KR" sz="2200" b="1" spc="-100" dirty="0" smtClean="0">
                <a:solidFill>
                  <a:srgbClr val="0A0A0A"/>
                </a:solidFill>
                <a:ea typeface="굴림" pitchFamily="34" charset="-127"/>
              </a:rPr>
              <a:t>® platform (</a:t>
            </a:r>
            <a:r>
              <a:rPr lang="en-US" altLang="ko-KR" sz="2200" b="1" spc="-100" dirty="0" err="1" smtClean="0">
                <a:solidFill>
                  <a:srgbClr val="0A0A0A"/>
                </a:solidFill>
                <a:ea typeface="굴림" pitchFamily="34" charset="-127"/>
              </a:rPr>
              <a:t>NanoString</a:t>
            </a:r>
            <a:r>
              <a:rPr lang="en-US" altLang="ko-KR" sz="2200" b="1" spc="-100" dirty="0" smtClean="0">
                <a:solidFill>
                  <a:srgbClr val="0A0A0A"/>
                </a:solidFill>
                <a:ea typeface="굴림" pitchFamily="34" charset="-127"/>
              </a:rPr>
              <a:t> Technologies).</a:t>
            </a:r>
            <a:r>
              <a:rPr lang="en-US" altLang="ko-KR" sz="2200" b="1" spc="-100" baseline="30000" dirty="0" smtClean="0">
                <a:solidFill>
                  <a:srgbClr val="0A0A0A"/>
                </a:solidFill>
                <a:ea typeface="굴림" pitchFamily="34" charset="-127"/>
              </a:rPr>
              <a:t> </a:t>
            </a:r>
            <a:r>
              <a:rPr lang="en-US" altLang="ko-KR" sz="2200" b="1" spc="-100" dirty="0" smtClean="0">
                <a:solidFill>
                  <a:srgbClr val="0A0A0A"/>
                </a:solidFill>
                <a:ea typeface="굴림" pitchFamily="34" charset="-127"/>
              </a:rPr>
              <a:t> Raw counts were normalized to internal controls and to reference transcripts using </a:t>
            </a:r>
            <a:r>
              <a:rPr lang="en-US" altLang="ko-KR" sz="2200" b="1" spc="-100" dirty="0" err="1" smtClean="0">
                <a:solidFill>
                  <a:srgbClr val="0A0A0A"/>
                </a:solidFill>
                <a:ea typeface="굴림" pitchFamily="34" charset="-127"/>
              </a:rPr>
              <a:t>nSolver</a:t>
            </a:r>
            <a:r>
              <a:rPr lang="en-US" altLang="ko-KR" sz="2200" b="1" spc="-100" dirty="0" smtClean="0">
                <a:solidFill>
                  <a:srgbClr val="0A0A0A"/>
                </a:solidFill>
                <a:ea typeface="굴림" pitchFamily="34" charset="-127"/>
              </a:rPr>
              <a:t> Analysis Software 3.0.</a:t>
            </a:r>
          </a:p>
          <a:p>
            <a:pPr marL="342900" indent="-342900" algn="l" defTabSz="1340631" eaLnBrk="1" hangingPunct="1">
              <a:spcBef>
                <a:spcPct val="0"/>
              </a:spcBef>
              <a:buFont typeface="Wingdings" panose="05000000000000000000" pitchFamily="2" charset="2"/>
              <a:buChar char="§"/>
              <a:defRPr/>
            </a:pPr>
            <a:r>
              <a:rPr lang="en-US" altLang="ko-KR" sz="2200" b="1" spc="-100" dirty="0">
                <a:solidFill>
                  <a:srgbClr val="0A0A0A"/>
                </a:solidFill>
                <a:ea typeface="굴림" pitchFamily="34" charset="-127"/>
              </a:rPr>
              <a:t>Histopathologic determination of </a:t>
            </a:r>
            <a:r>
              <a:rPr lang="en-US" altLang="ko-KR" sz="2200" b="1" spc="-100" dirty="0" smtClean="0">
                <a:solidFill>
                  <a:srgbClr val="0A0A0A"/>
                </a:solidFill>
                <a:ea typeface="굴림" pitchFamily="34" charset="-127"/>
              </a:rPr>
              <a:t>TILs </a:t>
            </a:r>
            <a:r>
              <a:rPr lang="en-US" altLang="ko-KR" sz="2200" b="1" spc="-100" dirty="0">
                <a:solidFill>
                  <a:srgbClr val="0A0A0A"/>
                </a:solidFill>
                <a:ea typeface="굴림" pitchFamily="34" charset="-127"/>
              </a:rPr>
              <a:t>density was </a:t>
            </a:r>
            <a:r>
              <a:rPr lang="en-US" altLang="ko-KR" sz="2200" b="1" spc="-100" dirty="0" smtClean="0">
                <a:solidFill>
                  <a:srgbClr val="0A0A0A"/>
                </a:solidFill>
                <a:ea typeface="굴림" pitchFamily="34" charset="-127"/>
              </a:rPr>
              <a:t>jointly </a:t>
            </a:r>
            <a:r>
              <a:rPr lang="en-US" altLang="ko-KR" sz="2200" b="1" spc="-100" dirty="0">
                <a:solidFill>
                  <a:srgbClr val="0A0A0A"/>
                </a:solidFill>
                <a:ea typeface="굴림" pitchFamily="34" charset="-127"/>
              </a:rPr>
              <a:t>performed by two </a:t>
            </a:r>
            <a:r>
              <a:rPr lang="en-US" altLang="ko-KR" sz="2200" b="1" spc="-100" dirty="0" smtClean="0">
                <a:solidFill>
                  <a:srgbClr val="0A0A0A"/>
                </a:solidFill>
                <a:ea typeface="굴림" pitchFamily="34" charset="-127"/>
              </a:rPr>
              <a:t>pathologists </a:t>
            </a:r>
            <a:r>
              <a:rPr lang="en-US" altLang="ko-KR" sz="2200" b="1" spc="-100" dirty="0">
                <a:solidFill>
                  <a:srgbClr val="0A0A0A"/>
                </a:solidFill>
                <a:ea typeface="굴림" pitchFamily="34" charset="-127"/>
              </a:rPr>
              <a:t>(S.B., </a:t>
            </a:r>
            <a:r>
              <a:rPr lang="en-US" altLang="ko-KR" sz="2200" b="1" spc="-100" dirty="0" smtClean="0">
                <a:solidFill>
                  <a:srgbClr val="0A0A0A"/>
                </a:solidFill>
                <a:ea typeface="굴림" pitchFamily="34" charset="-127"/>
              </a:rPr>
              <a:t>Y.G.) who </a:t>
            </a:r>
            <a:r>
              <a:rPr lang="en-US" altLang="ko-KR" sz="2200" b="1" spc="-100" dirty="0">
                <a:solidFill>
                  <a:srgbClr val="0A0A0A"/>
                </a:solidFill>
                <a:ea typeface="굴림" pitchFamily="34" charset="-127"/>
              </a:rPr>
              <a:t>were blinded to </a:t>
            </a:r>
            <a:r>
              <a:rPr lang="en-US" altLang="ko-KR" sz="2200" b="1" spc="-100" dirty="0" smtClean="0">
                <a:solidFill>
                  <a:srgbClr val="0A0A0A"/>
                </a:solidFill>
                <a:ea typeface="굴림" pitchFamily="34" charset="-127"/>
              </a:rPr>
              <a:t>outcome information</a:t>
            </a:r>
            <a:r>
              <a:rPr lang="en-US" altLang="ko-KR" sz="2200" b="1" spc="-100" dirty="0">
                <a:solidFill>
                  <a:srgbClr val="0A0A0A"/>
                </a:solidFill>
                <a:ea typeface="굴림" pitchFamily="34" charset="-127"/>
              </a:rPr>
              <a:t>, </a:t>
            </a:r>
            <a:r>
              <a:rPr lang="en-US" altLang="ko-KR" sz="2200" b="1" spc="-100" dirty="0" smtClean="0">
                <a:solidFill>
                  <a:srgbClr val="0A0A0A"/>
                </a:solidFill>
                <a:ea typeface="굴림" pitchFamily="34" charset="-127"/>
              </a:rPr>
              <a:t>on </a:t>
            </a:r>
            <a:r>
              <a:rPr lang="en-US" altLang="ko-KR" sz="2200" b="1" spc="-100" dirty="0">
                <a:solidFill>
                  <a:srgbClr val="0A0A0A"/>
                </a:solidFill>
                <a:ea typeface="굴림" pitchFamily="34" charset="-127"/>
              </a:rPr>
              <a:t>a single H&amp;E stained invasive tumor </a:t>
            </a:r>
            <a:r>
              <a:rPr lang="en-US" altLang="ko-KR" sz="2200" b="1" spc="-100" dirty="0" smtClean="0">
                <a:solidFill>
                  <a:srgbClr val="0A0A0A"/>
                </a:solidFill>
                <a:ea typeface="굴림" pitchFamily="34" charset="-127"/>
              </a:rPr>
              <a:t>section. </a:t>
            </a:r>
            <a:r>
              <a:rPr lang="en-US" altLang="ko-KR" sz="2200" b="1" spc="-100" dirty="0">
                <a:solidFill>
                  <a:srgbClr val="0A0A0A"/>
                </a:solidFill>
                <a:ea typeface="굴림" pitchFamily="34" charset="-127"/>
              </a:rPr>
              <a:t>Density is reported as a percentage estimate in increments of </a:t>
            </a:r>
            <a:r>
              <a:rPr lang="en-US" altLang="ko-KR" sz="2200" b="1" spc="-100" dirty="0" smtClean="0">
                <a:solidFill>
                  <a:srgbClr val="0A0A0A"/>
                </a:solidFill>
                <a:ea typeface="굴림" pitchFamily="34" charset="-127"/>
              </a:rPr>
              <a:t>10.</a:t>
            </a:r>
            <a:r>
              <a:rPr lang="en-US" altLang="ko-KR" sz="2200" b="1" spc="-100" baseline="30000" dirty="0" smtClean="0">
                <a:solidFill>
                  <a:srgbClr val="0A0A0A"/>
                </a:solidFill>
                <a:ea typeface="굴림" pitchFamily="34" charset="-127"/>
              </a:rPr>
              <a:t>3,4,5</a:t>
            </a:r>
          </a:p>
          <a:p>
            <a:pPr marL="342900" indent="-342900" algn="l" defTabSz="1340631" eaLnBrk="1" hangingPunct="1">
              <a:spcBef>
                <a:spcPct val="0"/>
              </a:spcBef>
              <a:buFont typeface="Wingdings" panose="05000000000000000000" pitchFamily="2" charset="2"/>
              <a:buChar char="§"/>
              <a:defRPr/>
            </a:pPr>
            <a:r>
              <a:rPr lang="en-US" altLang="ko-KR" sz="2200" b="1" spc="-100" dirty="0" smtClean="0">
                <a:solidFill>
                  <a:srgbClr val="0A0A0A"/>
                </a:solidFill>
                <a:ea typeface="굴림" pitchFamily="34" charset="-127"/>
              </a:rPr>
              <a:t>The </a:t>
            </a:r>
            <a:r>
              <a:rPr lang="en-US" altLang="ko-KR" sz="2200" b="1" spc="-100" dirty="0">
                <a:solidFill>
                  <a:srgbClr val="0A0A0A"/>
                </a:solidFill>
                <a:ea typeface="굴림" pitchFamily="34" charset="-127"/>
              </a:rPr>
              <a:t>markers were tested for prognostic effect on DFS and OS using </a:t>
            </a:r>
            <a:r>
              <a:rPr lang="en-US" altLang="ko-KR" sz="2200" b="1" spc="-100" dirty="0" smtClean="0">
                <a:solidFill>
                  <a:srgbClr val="0A0A0A"/>
                </a:solidFill>
                <a:ea typeface="굴림" pitchFamily="34" charset="-127"/>
              </a:rPr>
              <a:t>a Cox regression model with </a:t>
            </a:r>
            <a:r>
              <a:rPr lang="en-US" altLang="ko-KR" sz="2200" b="1" spc="-100" dirty="0">
                <a:solidFill>
                  <a:srgbClr val="0A0A0A"/>
                </a:solidFill>
                <a:ea typeface="굴림" pitchFamily="34" charset="-127"/>
              </a:rPr>
              <a:t>adjustment for randomized treatment </a:t>
            </a:r>
            <a:r>
              <a:rPr lang="en-US" altLang="ko-KR" sz="2200" b="1" spc="-100" dirty="0" smtClean="0">
                <a:solidFill>
                  <a:srgbClr val="0A0A0A"/>
                </a:solidFill>
                <a:ea typeface="굴림" pitchFamily="34" charset="-127"/>
              </a:rPr>
              <a:t>assignment and nodal status.</a:t>
            </a:r>
          </a:p>
          <a:p>
            <a:pPr marL="239398" indent="-239398" algn="just" defTabSz="1340631" eaLnBrk="1" hangingPunct="1">
              <a:spcBef>
                <a:spcPct val="0"/>
              </a:spcBef>
              <a:buFont typeface="Wingdings" pitchFamily="2" charset="2"/>
              <a:buChar char="§"/>
              <a:defRPr/>
            </a:pPr>
            <a:endParaRPr lang="en-US" sz="1800" b="1" u="sng" dirty="0">
              <a:solidFill>
                <a:srgbClr val="000099"/>
              </a:solidFill>
            </a:endParaRPr>
          </a:p>
        </p:txBody>
      </p:sp>
      <p:sp>
        <p:nvSpPr>
          <p:cNvPr id="2052" name="Text Box 353"/>
          <p:cNvSpPr txBox="1">
            <a:spLocks noChangeArrowheads="1"/>
          </p:cNvSpPr>
          <p:nvPr/>
        </p:nvSpPr>
        <p:spPr bwMode="auto">
          <a:xfrm>
            <a:off x="304800" y="3070730"/>
            <a:ext cx="4683125" cy="628151"/>
          </a:xfrm>
          <a:prstGeom prst="rect">
            <a:avLst/>
          </a:prstGeom>
          <a:noFill/>
          <a:ln w="9525">
            <a:noFill/>
            <a:miter lim="800000"/>
            <a:headEnd/>
            <a:tailEnd/>
          </a:ln>
        </p:spPr>
        <p:txBody>
          <a:bodyPr lIns="134393" tIns="67198" rIns="134393" bIns="67198">
            <a:spAutoFit/>
          </a:bodyPr>
          <a:lstStyle/>
          <a:p>
            <a:pPr marL="1155402" indent="-1155402" algn="just" defTabSz="1725169">
              <a:spcBef>
                <a:spcPct val="50000"/>
              </a:spcBef>
            </a:pPr>
            <a:r>
              <a:rPr lang="en-US" sz="3200" b="1" dirty="0" smtClean="0">
                <a:solidFill>
                  <a:srgbClr val="FFFF00"/>
                </a:solidFill>
              </a:rPr>
              <a:t>Abstract #529</a:t>
            </a:r>
            <a:endParaRPr lang="en-US" sz="3200" b="1" dirty="0">
              <a:solidFill>
                <a:srgbClr val="FFFF00"/>
              </a:solidFill>
            </a:endParaRPr>
          </a:p>
        </p:txBody>
      </p:sp>
      <p:sp>
        <p:nvSpPr>
          <p:cNvPr id="2053" name="Text Box 2170"/>
          <p:cNvSpPr txBox="1">
            <a:spLocks noChangeArrowheads="1"/>
          </p:cNvSpPr>
          <p:nvPr/>
        </p:nvSpPr>
        <p:spPr bwMode="auto">
          <a:xfrm>
            <a:off x="9762086" y="3853004"/>
            <a:ext cx="10945818" cy="566596"/>
          </a:xfrm>
          <a:prstGeom prst="rect">
            <a:avLst/>
          </a:prstGeom>
          <a:noFill/>
          <a:ln w="9525">
            <a:noFill/>
            <a:miter lim="800000"/>
            <a:headEnd/>
            <a:tailEnd/>
          </a:ln>
        </p:spPr>
        <p:txBody>
          <a:bodyPr wrap="square" lIns="134393" tIns="67198" rIns="134393" bIns="67198">
            <a:spAutoFit/>
          </a:bodyPr>
          <a:lstStyle/>
          <a:p>
            <a:pPr defTabSz="1725169">
              <a:spcBef>
                <a:spcPct val="20000"/>
              </a:spcBef>
            </a:pPr>
            <a:r>
              <a:rPr lang="en-US" sz="2800" b="1" dirty="0">
                <a:solidFill>
                  <a:schemeClr val="bg1"/>
                </a:solidFill>
              </a:rPr>
              <a:t>Table 1</a:t>
            </a:r>
            <a:r>
              <a:rPr lang="en-US" sz="2800" b="1" dirty="0" smtClean="0">
                <a:solidFill>
                  <a:schemeClr val="bg1"/>
                </a:solidFill>
              </a:rPr>
              <a:t>: Patient characteristics and outcomes by DDRD score</a:t>
            </a:r>
            <a:endParaRPr lang="en-US" sz="2800" b="1" dirty="0">
              <a:solidFill>
                <a:schemeClr val="bg1"/>
              </a:solidFill>
            </a:endParaRPr>
          </a:p>
        </p:txBody>
      </p:sp>
      <p:sp>
        <p:nvSpPr>
          <p:cNvPr id="2054" name="Text Box 2178"/>
          <p:cNvSpPr txBox="1">
            <a:spLocks noChangeArrowheads="1"/>
          </p:cNvSpPr>
          <p:nvPr/>
        </p:nvSpPr>
        <p:spPr bwMode="auto">
          <a:xfrm>
            <a:off x="31323672" y="9083604"/>
            <a:ext cx="6882379" cy="7614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34393" tIns="67198" rIns="134393" bIns="67198">
            <a:spAutoFit/>
          </a:bodyPr>
          <a:lstStyle>
            <a:lvl1pPr marL="314325" indent="-314325" defTabSz="1725613" eaLnBrk="0" hangingPunct="0">
              <a:defRPr sz="2700">
                <a:solidFill>
                  <a:schemeClr val="tx1"/>
                </a:solidFill>
                <a:latin typeface="Arial" charset="0"/>
                <a:ea typeface="ＭＳ Ｐゴシック" pitchFamily="34" charset="-128"/>
              </a:defRPr>
            </a:lvl1pPr>
            <a:lvl2pPr marL="742950" indent="-285750" defTabSz="1725613" eaLnBrk="0" hangingPunct="0">
              <a:defRPr sz="2700">
                <a:solidFill>
                  <a:schemeClr val="tx1"/>
                </a:solidFill>
                <a:latin typeface="Arial" charset="0"/>
                <a:ea typeface="ＭＳ Ｐゴシック" pitchFamily="34" charset="-128"/>
              </a:defRPr>
            </a:lvl2pPr>
            <a:lvl3pPr marL="1143000" indent="-228600" defTabSz="1725613" eaLnBrk="0" hangingPunct="0">
              <a:defRPr sz="2700">
                <a:solidFill>
                  <a:schemeClr val="tx1"/>
                </a:solidFill>
                <a:latin typeface="Arial" charset="0"/>
                <a:ea typeface="ＭＳ Ｐゴシック" pitchFamily="34" charset="-128"/>
              </a:defRPr>
            </a:lvl3pPr>
            <a:lvl4pPr marL="1600200" indent="-228600" defTabSz="1725613" eaLnBrk="0" hangingPunct="0">
              <a:defRPr sz="2700">
                <a:solidFill>
                  <a:schemeClr val="tx1"/>
                </a:solidFill>
                <a:latin typeface="Arial" charset="0"/>
                <a:ea typeface="ＭＳ Ｐゴシック" pitchFamily="34" charset="-128"/>
              </a:defRPr>
            </a:lvl4pPr>
            <a:lvl5pPr marL="2057400" indent="-228600" defTabSz="1725613" eaLnBrk="0" hangingPunct="0">
              <a:defRPr sz="2700">
                <a:solidFill>
                  <a:schemeClr val="tx1"/>
                </a:solidFill>
                <a:latin typeface="Arial" charset="0"/>
                <a:ea typeface="ＭＳ Ｐゴシック" pitchFamily="34" charset="-128"/>
              </a:defRPr>
            </a:lvl5pPr>
            <a:lvl6pPr marL="2514600" indent="-228600" defTabSz="1725613" eaLnBrk="0" fontAlgn="base" hangingPunct="0">
              <a:spcBef>
                <a:spcPct val="0"/>
              </a:spcBef>
              <a:spcAft>
                <a:spcPct val="0"/>
              </a:spcAft>
              <a:defRPr sz="2700">
                <a:solidFill>
                  <a:schemeClr val="tx1"/>
                </a:solidFill>
                <a:latin typeface="Arial" charset="0"/>
                <a:ea typeface="ＭＳ Ｐゴシック" pitchFamily="34" charset="-128"/>
              </a:defRPr>
            </a:lvl6pPr>
            <a:lvl7pPr marL="2971800" indent="-228600" defTabSz="1725613" eaLnBrk="0" fontAlgn="base" hangingPunct="0">
              <a:spcBef>
                <a:spcPct val="0"/>
              </a:spcBef>
              <a:spcAft>
                <a:spcPct val="0"/>
              </a:spcAft>
              <a:defRPr sz="2700">
                <a:solidFill>
                  <a:schemeClr val="tx1"/>
                </a:solidFill>
                <a:latin typeface="Arial" charset="0"/>
                <a:ea typeface="ＭＳ Ｐゴシック" pitchFamily="34" charset="-128"/>
              </a:defRPr>
            </a:lvl7pPr>
            <a:lvl8pPr marL="3429000" indent="-228600" defTabSz="1725613" eaLnBrk="0" fontAlgn="base" hangingPunct="0">
              <a:spcBef>
                <a:spcPct val="0"/>
              </a:spcBef>
              <a:spcAft>
                <a:spcPct val="0"/>
              </a:spcAft>
              <a:defRPr sz="2700">
                <a:solidFill>
                  <a:schemeClr val="tx1"/>
                </a:solidFill>
                <a:latin typeface="Arial" charset="0"/>
                <a:ea typeface="ＭＳ Ｐゴシック" pitchFamily="34" charset="-128"/>
              </a:defRPr>
            </a:lvl8pPr>
            <a:lvl9pPr marL="3886200" indent="-228600" defTabSz="1725613" eaLnBrk="0" fontAlgn="base" hangingPunct="0">
              <a:spcBef>
                <a:spcPct val="0"/>
              </a:spcBef>
              <a:spcAft>
                <a:spcPct val="0"/>
              </a:spcAft>
              <a:defRPr sz="2700">
                <a:solidFill>
                  <a:schemeClr val="tx1"/>
                </a:solidFill>
                <a:latin typeface="Arial" charset="0"/>
                <a:ea typeface="ＭＳ Ｐゴシック" pitchFamily="34" charset="-128"/>
              </a:defRPr>
            </a:lvl9pPr>
          </a:lstStyle>
          <a:p>
            <a:pPr eaLnBrk="1" hangingPunct="1">
              <a:lnSpc>
                <a:spcPct val="80000"/>
              </a:lnSpc>
              <a:spcBef>
                <a:spcPct val="20000"/>
              </a:spcBef>
              <a:defRPr/>
            </a:pPr>
            <a:r>
              <a:rPr lang="en-US" sz="3000" b="1" u="sng" dirty="0" smtClean="0">
                <a:solidFill>
                  <a:schemeClr val="bg1"/>
                </a:solidFill>
                <a:latin typeface="+mn-lt"/>
                <a:cs typeface="ＭＳ Ｐゴシック" charset="0"/>
              </a:rPr>
              <a:t>Conclusions </a:t>
            </a:r>
            <a:r>
              <a:rPr lang="en-US" sz="3000" b="1" u="sng" dirty="0">
                <a:solidFill>
                  <a:schemeClr val="bg1"/>
                </a:solidFill>
                <a:latin typeface="+mn-lt"/>
                <a:cs typeface="ＭＳ Ｐゴシック" charset="0"/>
              </a:rPr>
              <a:t>and Discussion</a:t>
            </a:r>
          </a:p>
          <a:p>
            <a:pPr marL="342900" indent="-342900" defTabSz="1340631" eaLnBrk="1" hangingPunct="1">
              <a:buFont typeface="Wingdings" pitchFamily="2" charset="2"/>
              <a:buChar char="§"/>
              <a:defRPr/>
            </a:pPr>
            <a:r>
              <a:rPr lang="en-US" sz="2200" b="1" spc="-100" dirty="0" smtClean="0">
                <a:solidFill>
                  <a:srgbClr val="0A0A0A"/>
                </a:solidFill>
                <a:latin typeface="+mn-lt"/>
                <a:ea typeface="굴림" pitchFamily="34" charset="-127"/>
                <a:cs typeface="ＭＳ Ｐゴシック" charset="0"/>
              </a:rPr>
              <a:t>In this correlative study we demonstrate that </a:t>
            </a:r>
            <a:r>
              <a:rPr lang="en-US" sz="2200" b="1" spc="-100" dirty="0">
                <a:solidFill>
                  <a:srgbClr val="0A0A0A"/>
                </a:solidFill>
                <a:latin typeface="+mn-lt"/>
                <a:ea typeface="굴림" pitchFamily="34" charset="-127"/>
                <a:cs typeface="ＭＳ Ｐゴシック" charset="0"/>
              </a:rPr>
              <a:t>h</a:t>
            </a:r>
            <a:r>
              <a:rPr lang="en-US" sz="2200" b="1" spc="-100" dirty="0" smtClean="0">
                <a:solidFill>
                  <a:srgbClr val="0A0A0A"/>
                </a:solidFill>
                <a:latin typeface="+mn-lt"/>
                <a:ea typeface="굴림" pitchFamily="34" charset="-127"/>
                <a:cs typeface="ＭＳ Ｐゴシック" charset="0"/>
              </a:rPr>
              <a:t>igh DDRD scores are associated with good prognosis in TNBC patients treated with adjuvant AC. </a:t>
            </a:r>
          </a:p>
          <a:p>
            <a:pPr marL="342900" indent="-342900" defTabSz="1340631" eaLnBrk="1" hangingPunct="1">
              <a:buFont typeface="Wingdings" pitchFamily="2" charset="2"/>
              <a:buChar char="§"/>
              <a:defRPr/>
            </a:pPr>
            <a:r>
              <a:rPr lang="en-US" sz="2200" b="1" spc="-100" dirty="0" smtClean="0">
                <a:solidFill>
                  <a:srgbClr val="0A0A0A"/>
                </a:solidFill>
                <a:latin typeface="+mn-lt"/>
                <a:ea typeface="굴림" pitchFamily="34" charset="-127"/>
                <a:cs typeface="ＭＳ Ｐゴシック" charset="0"/>
              </a:rPr>
              <a:t>Compared </a:t>
            </a:r>
            <a:r>
              <a:rPr lang="en-US" sz="2200" b="1" spc="-100" dirty="0">
                <a:solidFill>
                  <a:srgbClr val="0A0A0A"/>
                </a:solidFill>
                <a:latin typeface="+mn-lt"/>
                <a:ea typeface="굴림" pitchFamily="34" charset="-127"/>
                <a:cs typeface="ＭＳ Ｐゴシック" charset="0"/>
              </a:rPr>
              <a:t>to patients with </a:t>
            </a:r>
            <a:r>
              <a:rPr lang="en-US" sz="2200" b="1" spc="-100" dirty="0" smtClean="0">
                <a:solidFill>
                  <a:srgbClr val="0A0A0A"/>
                </a:solidFill>
                <a:latin typeface="+mn-lt"/>
                <a:ea typeface="굴림" pitchFamily="34" charset="-127"/>
                <a:cs typeface="ＭＳ Ｐゴシック" charset="0"/>
              </a:rPr>
              <a:t>lowest </a:t>
            </a:r>
            <a:r>
              <a:rPr lang="en-US" sz="2200" b="1" spc="-100" dirty="0" err="1" smtClean="0">
                <a:solidFill>
                  <a:srgbClr val="0A0A0A"/>
                </a:solidFill>
                <a:latin typeface="+mn-lt"/>
                <a:ea typeface="굴림" pitchFamily="34" charset="-127"/>
                <a:cs typeface="ＭＳ Ｐゴシック" charset="0"/>
              </a:rPr>
              <a:t>tertile</a:t>
            </a:r>
            <a:r>
              <a:rPr lang="en-US" sz="2200" b="1" spc="-100" dirty="0" smtClean="0">
                <a:solidFill>
                  <a:srgbClr val="0A0A0A"/>
                </a:solidFill>
                <a:latin typeface="+mn-lt"/>
                <a:ea typeface="굴림" pitchFamily="34" charset="-127"/>
                <a:cs typeface="ＭＳ Ｐゴシック" charset="0"/>
              </a:rPr>
              <a:t> DDRD score, </a:t>
            </a:r>
            <a:r>
              <a:rPr lang="en-US" sz="2200" b="1" spc="-100" dirty="0">
                <a:solidFill>
                  <a:srgbClr val="0A0A0A"/>
                </a:solidFill>
                <a:latin typeface="+mn-lt"/>
                <a:ea typeface="굴림" pitchFamily="34" charset="-127"/>
                <a:cs typeface="ＭＳ Ｐゴシック" charset="0"/>
              </a:rPr>
              <a:t>patients with </a:t>
            </a:r>
            <a:r>
              <a:rPr lang="en-US" sz="2200" b="1" spc="-100" dirty="0" smtClean="0">
                <a:solidFill>
                  <a:srgbClr val="0A0A0A"/>
                </a:solidFill>
                <a:latin typeface="+mn-lt"/>
                <a:ea typeface="굴림" pitchFamily="34" charset="-127"/>
                <a:cs typeface="ＭＳ Ｐゴシック" charset="0"/>
              </a:rPr>
              <a:t>highest </a:t>
            </a:r>
            <a:r>
              <a:rPr lang="en-US" sz="2200" b="1" spc="-100" dirty="0" err="1" smtClean="0">
                <a:solidFill>
                  <a:srgbClr val="0A0A0A"/>
                </a:solidFill>
                <a:latin typeface="+mn-lt"/>
                <a:ea typeface="굴림" pitchFamily="34" charset="-127"/>
                <a:cs typeface="ＭＳ Ｐゴシック" charset="0"/>
              </a:rPr>
              <a:t>tertile</a:t>
            </a:r>
            <a:r>
              <a:rPr lang="en-US" sz="2200" b="1" spc="-100" dirty="0" smtClean="0">
                <a:solidFill>
                  <a:srgbClr val="0A0A0A"/>
                </a:solidFill>
                <a:latin typeface="+mn-lt"/>
                <a:ea typeface="굴림" pitchFamily="34" charset="-127"/>
                <a:cs typeface="ＭＳ Ｐゴシック" charset="0"/>
              </a:rPr>
              <a:t> DDRD score </a:t>
            </a:r>
            <a:r>
              <a:rPr lang="en-US" sz="2200" b="1" spc="-100" dirty="0">
                <a:solidFill>
                  <a:srgbClr val="0A0A0A"/>
                </a:solidFill>
                <a:latin typeface="+mn-lt"/>
                <a:ea typeface="굴림" pitchFamily="34" charset="-127"/>
                <a:cs typeface="ＭＳ Ｐゴシック" charset="0"/>
              </a:rPr>
              <a:t>had a </a:t>
            </a:r>
            <a:r>
              <a:rPr lang="en-US" sz="2200" b="1" spc="-100" dirty="0" smtClean="0">
                <a:solidFill>
                  <a:srgbClr val="0A0A0A"/>
                </a:solidFill>
                <a:latin typeface="+mn-lt"/>
                <a:ea typeface="굴림" pitchFamily="34" charset="-127"/>
                <a:cs typeface="ＭＳ Ｐゴシック" charset="0"/>
              </a:rPr>
              <a:t>54% </a:t>
            </a:r>
            <a:r>
              <a:rPr lang="en-US" sz="2200" b="1" spc="-100" dirty="0">
                <a:solidFill>
                  <a:srgbClr val="0A0A0A"/>
                </a:solidFill>
                <a:latin typeface="+mn-lt"/>
                <a:ea typeface="굴림" pitchFamily="34" charset="-127"/>
                <a:cs typeface="ＭＳ Ｐゴシック" charset="0"/>
              </a:rPr>
              <a:t>lower risk of </a:t>
            </a:r>
            <a:r>
              <a:rPr lang="en-US" sz="2200" b="1" spc="-100" dirty="0" smtClean="0">
                <a:solidFill>
                  <a:srgbClr val="0A0A0A"/>
                </a:solidFill>
                <a:latin typeface="+mn-lt"/>
                <a:ea typeface="굴림" pitchFamily="34" charset="-127"/>
                <a:cs typeface="ＭＳ Ｐゴシック" charset="0"/>
              </a:rPr>
              <a:t>recurrence/death </a:t>
            </a:r>
            <a:r>
              <a:rPr lang="en-US" sz="2200" b="1" spc="-100" dirty="0">
                <a:solidFill>
                  <a:srgbClr val="0A0A0A"/>
                </a:solidFill>
                <a:latin typeface="+mn-lt"/>
                <a:ea typeface="굴림" pitchFamily="34" charset="-127"/>
                <a:cs typeface="ＭＳ Ｐゴシック" charset="0"/>
              </a:rPr>
              <a:t>when treated with adjuvant AC. </a:t>
            </a:r>
          </a:p>
          <a:p>
            <a:pPr marL="342900" indent="-342900" defTabSz="1340631" eaLnBrk="1" hangingPunct="1">
              <a:buFont typeface="Wingdings" pitchFamily="2" charset="2"/>
              <a:buChar char="§"/>
              <a:defRPr/>
            </a:pPr>
            <a:r>
              <a:rPr lang="en-US" sz="2200" b="1" spc="-100" dirty="0">
                <a:solidFill>
                  <a:srgbClr val="0A0A0A"/>
                </a:solidFill>
                <a:latin typeface="+mn-lt"/>
                <a:ea typeface="굴림" pitchFamily="34" charset="-127"/>
                <a:cs typeface="ＭＳ Ｐゴシック" charset="0"/>
              </a:rPr>
              <a:t>Previous studies have reported that TILs are associated with chemotherapy response and good prognosis in TNBC</a:t>
            </a:r>
            <a:r>
              <a:rPr lang="en-US" sz="2200" b="1" spc="-100" baseline="30000" dirty="0">
                <a:solidFill>
                  <a:srgbClr val="0A0A0A"/>
                </a:solidFill>
                <a:latin typeface="+mn-lt"/>
                <a:ea typeface="굴림" pitchFamily="34" charset="-127"/>
                <a:cs typeface="ＭＳ Ｐゴシック" charset="0"/>
              </a:rPr>
              <a:t>3,4,5</a:t>
            </a:r>
            <a:r>
              <a:rPr lang="en-US" sz="2200" b="1" spc="-100" dirty="0">
                <a:solidFill>
                  <a:srgbClr val="0A0A0A"/>
                </a:solidFill>
                <a:latin typeface="+mn-lt"/>
                <a:ea typeface="굴림" pitchFamily="34" charset="-127"/>
                <a:cs typeface="ＭＳ Ｐゴシック" charset="0"/>
              </a:rPr>
              <a:t>.  Our findings in the current study are consistent with previous </a:t>
            </a:r>
            <a:r>
              <a:rPr lang="en-US" sz="2200" b="1" spc="-100" dirty="0" smtClean="0">
                <a:solidFill>
                  <a:schemeClr val="accent4">
                    <a:lumMod val="10000"/>
                  </a:schemeClr>
                </a:solidFill>
                <a:latin typeface="+mn-lt"/>
                <a:ea typeface="굴림" pitchFamily="34" charset="-127"/>
                <a:cs typeface="ＭＳ Ｐゴシック" charset="0"/>
              </a:rPr>
              <a:t>reports.    </a:t>
            </a:r>
            <a:endParaRPr lang="en-US" sz="2200" b="1" spc="-100" dirty="0">
              <a:solidFill>
                <a:schemeClr val="accent4">
                  <a:lumMod val="10000"/>
                </a:schemeClr>
              </a:solidFill>
              <a:latin typeface="+mn-lt"/>
              <a:ea typeface="굴림" pitchFamily="34" charset="-127"/>
              <a:cs typeface="ＭＳ Ｐゴシック" charset="0"/>
            </a:endParaRPr>
          </a:p>
          <a:p>
            <a:pPr marL="342900" indent="-342900" defTabSz="1340631" eaLnBrk="1" hangingPunct="1">
              <a:buFont typeface="Wingdings" pitchFamily="2" charset="2"/>
              <a:buChar char="§"/>
              <a:defRPr/>
            </a:pPr>
            <a:r>
              <a:rPr lang="en-US" sz="2200" b="1" spc="-100" dirty="0" smtClean="0">
                <a:solidFill>
                  <a:srgbClr val="0A0A0A"/>
                </a:solidFill>
                <a:latin typeface="+mn-lt"/>
                <a:ea typeface="굴림" pitchFamily="34" charset="-127"/>
                <a:cs typeface="ＭＳ Ｐゴシック" charset="0"/>
              </a:rPr>
              <a:t>Prognostic </a:t>
            </a:r>
            <a:r>
              <a:rPr lang="en-US" sz="2200" b="1" spc="-100" dirty="0">
                <a:solidFill>
                  <a:srgbClr val="0A0A0A"/>
                </a:solidFill>
                <a:latin typeface="+mn-lt"/>
                <a:ea typeface="굴림" pitchFamily="34" charset="-127"/>
                <a:cs typeface="ＭＳ Ｐゴシック" charset="0"/>
              </a:rPr>
              <a:t>and </a:t>
            </a:r>
            <a:r>
              <a:rPr lang="en-US" sz="2200" b="1" spc="-100" dirty="0" smtClean="0">
                <a:solidFill>
                  <a:srgbClr val="0A0A0A"/>
                </a:solidFill>
                <a:latin typeface="+mn-lt"/>
                <a:ea typeface="굴림" pitchFamily="34" charset="-127"/>
                <a:cs typeface="ＭＳ Ｐゴシック" charset="0"/>
              </a:rPr>
              <a:t>predictive impact </a:t>
            </a:r>
            <a:r>
              <a:rPr lang="en-US" sz="2200" b="1" spc="-100" dirty="0">
                <a:solidFill>
                  <a:srgbClr val="0A0A0A"/>
                </a:solidFill>
                <a:latin typeface="+mn-lt"/>
                <a:ea typeface="굴림" pitchFamily="34" charset="-127"/>
                <a:cs typeface="ＭＳ Ｐゴシック" charset="0"/>
              </a:rPr>
              <a:t>of </a:t>
            </a:r>
            <a:r>
              <a:rPr lang="en-US" sz="2200" b="1" spc="-100" dirty="0" smtClean="0">
                <a:solidFill>
                  <a:srgbClr val="0A0A0A"/>
                </a:solidFill>
                <a:latin typeface="+mn-lt"/>
                <a:ea typeface="굴림" pitchFamily="34" charset="-127"/>
                <a:cs typeface="ＭＳ Ｐゴシック" charset="0"/>
              </a:rPr>
              <a:t>the DDRD </a:t>
            </a:r>
            <a:r>
              <a:rPr lang="en-US" sz="2200" b="1" spc="-100" dirty="0">
                <a:solidFill>
                  <a:srgbClr val="0A0A0A"/>
                </a:solidFill>
                <a:latin typeface="+mn-lt"/>
                <a:ea typeface="굴림" pitchFamily="34" charset="-127"/>
                <a:cs typeface="ＭＳ Ｐゴシック" charset="0"/>
              </a:rPr>
              <a:t>signature should be evaluated in other TNBC </a:t>
            </a:r>
            <a:r>
              <a:rPr lang="en-US" sz="2200" b="1" spc="-100" dirty="0" smtClean="0">
                <a:solidFill>
                  <a:srgbClr val="0A0A0A"/>
                </a:solidFill>
                <a:latin typeface="+mn-lt"/>
                <a:ea typeface="굴림" pitchFamily="34" charset="-127"/>
                <a:cs typeface="ＭＳ Ｐゴシック" charset="0"/>
              </a:rPr>
              <a:t>cohorts. With </a:t>
            </a:r>
            <a:r>
              <a:rPr lang="en-US" sz="2200" b="1" spc="-100" dirty="0">
                <a:solidFill>
                  <a:srgbClr val="0A0A0A"/>
                </a:solidFill>
                <a:latin typeface="+mn-lt"/>
                <a:ea typeface="굴림" pitchFamily="34" charset="-127"/>
                <a:cs typeface="ＭＳ Ｐゴシック" charset="0"/>
              </a:rPr>
              <a:t>appropriate validation </a:t>
            </a:r>
            <a:r>
              <a:rPr lang="en-US" sz="2200" b="1" spc="-100" dirty="0" smtClean="0">
                <a:solidFill>
                  <a:srgbClr val="0A0A0A"/>
                </a:solidFill>
                <a:latin typeface="+mn-lt"/>
                <a:ea typeface="굴림" pitchFamily="34" charset="-127"/>
                <a:cs typeface="ＭＳ Ｐゴシック" charset="0"/>
              </a:rPr>
              <a:t>the DDRD signature has </a:t>
            </a:r>
            <a:r>
              <a:rPr lang="en-US" sz="2200" b="1" spc="-100" dirty="0">
                <a:solidFill>
                  <a:srgbClr val="0A0A0A"/>
                </a:solidFill>
                <a:latin typeface="+mn-lt"/>
                <a:ea typeface="굴림" pitchFamily="34" charset="-127"/>
                <a:cs typeface="ＭＳ Ｐゴシック" charset="0"/>
              </a:rPr>
              <a:t>potential to be used as selection criterion to identify TNBC patients who will either receive significant benefit from AC or have suboptimal outcomes with </a:t>
            </a:r>
            <a:r>
              <a:rPr lang="en-US" sz="2200" b="1" spc="-100" dirty="0" smtClean="0">
                <a:solidFill>
                  <a:srgbClr val="0A0A0A"/>
                </a:solidFill>
                <a:latin typeface="+mn-lt"/>
                <a:ea typeface="굴림" pitchFamily="34" charset="-127"/>
                <a:cs typeface="ＭＳ Ｐゴシック" charset="0"/>
              </a:rPr>
              <a:t>AC</a:t>
            </a:r>
            <a:r>
              <a:rPr lang="en-US" sz="2200" b="1" spc="-100" dirty="0" smtClean="0">
                <a:solidFill>
                  <a:schemeClr val="accent4">
                    <a:lumMod val="10000"/>
                  </a:schemeClr>
                </a:solidFill>
                <a:latin typeface="+mn-lt"/>
                <a:ea typeface="굴림" pitchFamily="34" charset="-127"/>
                <a:cs typeface="ＭＳ Ｐゴシック" charset="0"/>
              </a:rPr>
              <a:t>.</a:t>
            </a:r>
          </a:p>
          <a:p>
            <a:pPr marL="342900" indent="-342900" defTabSz="1340631" eaLnBrk="1" hangingPunct="1">
              <a:buFont typeface="Wingdings" pitchFamily="2" charset="2"/>
              <a:buChar char="§"/>
              <a:defRPr/>
            </a:pPr>
            <a:r>
              <a:rPr lang="en-US" sz="2200" b="1" spc="-100" dirty="0">
                <a:solidFill>
                  <a:srgbClr val="0A0A0A"/>
                </a:solidFill>
                <a:latin typeface="+mn-lt"/>
                <a:ea typeface="굴림" pitchFamily="34" charset="-127"/>
                <a:cs typeface="ＭＳ Ｐゴシック" charset="0"/>
              </a:rPr>
              <a:t>Molecular drivers of tumors with low DDRD scores should be investigated further in order to identify better treatment options for this group.  </a:t>
            </a:r>
          </a:p>
        </p:txBody>
      </p:sp>
      <p:sp>
        <p:nvSpPr>
          <p:cNvPr id="2125" name="TextBox 93"/>
          <p:cNvSpPr txBox="1">
            <a:spLocks noChangeArrowheads="1"/>
          </p:cNvSpPr>
          <p:nvPr/>
        </p:nvSpPr>
        <p:spPr bwMode="auto">
          <a:xfrm>
            <a:off x="9986727" y="10735266"/>
            <a:ext cx="11028955" cy="717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431" tIns="32715" rIns="65431" bIns="32715">
            <a:spAutoFit/>
          </a:bodyPr>
          <a:lstStyle/>
          <a:p>
            <a:pPr defTabSz="1725169">
              <a:spcBef>
                <a:spcPct val="20000"/>
              </a:spcBef>
            </a:pPr>
            <a:r>
              <a:rPr lang="en-US" sz="3000" b="1" u="sng" dirty="0" smtClean="0">
                <a:solidFill>
                  <a:srgbClr val="000099"/>
                </a:solidFill>
              </a:rPr>
              <a:t>Results</a:t>
            </a:r>
          </a:p>
          <a:p>
            <a:pPr marL="342900" indent="-342900" defTabSz="1340631">
              <a:spcBef>
                <a:spcPts val="300"/>
              </a:spcBef>
              <a:buFont typeface="Wingdings" panose="05000000000000000000" pitchFamily="2" charset="2"/>
              <a:buChar char="§"/>
              <a:defRPr/>
            </a:pPr>
            <a:r>
              <a:rPr lang="en-US" altLang="ko-KR" sz="2200" b="1" spc="-100" dirty="0" smtClean="0">
                <a:solidFill>
                  <a:srgbClr val="0A0A0A"/>
                </a:solidFill>
                <a:latin typeface="+mn-lt"/>
                <a:ea typeface="굴림" pitchFamily="34" charset="-127"/>
                <a:cs typeface="ＭＳ Ｐゴシック" charset="0"/>
              </a:rPr>
              <a:t>For 425 TNBC at a median follow-up of 12.6 years, there were 166 DFS and 129 OS events (5-year DFS and OS = 74% and 83%, respectively). </a:t>
            </a:r>
          </a:p>
          <a:p>
            <a:pPr marL="342900" indent="-342900" defTabSz="1340631">
              <a:spcBef>
                <a:spcPts val="300"/>
              </a:spcBef>
              <a:buFont typeface="Wingdings" panose="05000000000000000000" pitchFamily="2" charset="2"/>
              <a:buChar char="§"/>
              <a:defRPr/>
            </a:pPr>
            <a:r>
              <a:rPr lang="en-US" altLang="ko-KR" sz="2200" b="1" spc="-100" dirty="0">
                <a:solidFill>
                  <a:srgbClr val="0A0A0A"/>
                </a:solidFill>
                <a:latin typeface="+mn-lt"/>
                <a:ea typeface="굴림" pitchFamily="34" charset="-127"/>
                <a:cs typeface="ＭＳ Ｐゴシック" charset="0"/>
              </a:rPr>
              <a:t>The DDRD signature was evaluated in </a:t>
            </a:r>
            <a:r>
              <a:rPr lang="en-US" altLang="ko-KR" sz="2200" b="1" spc="-100" dirty="0" smtClean="0">
                <a:solidFill>
                  <a:srgbClr val="0A0A0A"/>
                </a:solidFill>
                <a:latin typeface="+mn-lt"/>
                <a:ea typeface="굴림" pitchFamily="34" charset="-127"/>
                <a:cs typeface="ＭＳ Ｐゴシック" charset="0"/>
              </a:rPr>
              <a:t>89.4% </a:t>
            </a:r>
            <a:r>
              <a:rPr lang="en-US" altLang="ko-KR" sz="2200" b="1" spc="-100" dirty="0">
                <a:solidFill>
                  <a:srgbClr val="0A0A0A"/>
                </a:solidFill>
                <a:latin typeface="+mn-lt"/>
                <a:ea typeface="굴림" pitchFamily="34" charset="-127"/>
                <a:cs typeface="ＭＳ Ｐゴシック" charset="0"/>
              </a:rPr>
              <a:t>(</a:t>
            </a:r>
            <a:r>
              <a:rPr lang="en-US" altLang="ko-KR" sz="2200" b="1" spc="-100" dirty="0" smtClean="0">
                <a:solidFill>
                  <a:srgbClr val="0A0A0A"/>
                </a:solidFill>
                <a:latin typeface="+mn-lt"/>
                <a:ea typeface="굴림" pitchFamily="34" charset="-127"/>
                <a:cs typeface="ＭＳ Ｐゴシック" charset="0"/>
              </a:rPr>
              <a:t>380/425), but only 302 </a:t>
            </a:r>
            <a:r>
              <a:rPr lang="en-US" altLang="ko-KR" sz="2200" b="1" spc="-100" dirty="0">
                <a:solidFill>
                  <a:srgbClr val="0A0A0A"/>
                </a:solidFill>
                <a:latin typeface="+mn-lt"/>
                <a:ea typeface="굴림" pitchFamily="34" charset="-127"/>
                <a:cs typeface="ＭＳ Ｐゴシック" charset="0"/>
              </a:rPr>
              <a:t>samples (</a:t>
            </a:r>
            <a:r>
              <a:rPr lang="en-US" altLang="ko-KR" sz="2200" b="1" spc="-100" dirty="0" smtClean="0">
                <a:solidFill>
                  <a:srgbClr val="0A0A0A"/>
                </a:solidFill>
                <a:latin typeface="+mn-lt"/>
                <a:ea typeface="굴림" pitchFamily="34" charset="-127"/>
                <a:cs typeface="ＭＳ Ｐゴシック" charset="0"/>
              </a:rPr>
              <a:t>71.1%) met criterion of </a:t>
            </a:r>
            <a:r>
              <a:rPr lang="en-US" altLang="ko-KR" sz="2200" b="1" spc="-100" dirty="0">
                <a:solidFill>
                  <a:srgbClr val="0A0A0A"/>
                </a:solidFill>
                <a:latin typeface="+mn-lt"/>
                <a:ea typeface="굴림" pitchFamily="34" charset="-127"/>
                <a:cs typeface="ＭＳ Ｐゴシック" charset="0"/>
              </a:rPr>
              <a:t>≥</a:t>
            </a:r>
            <a:r>
              <a:rPr lang="en-US" altLang="ko-KR" sz="2200" b="1" spc="-100" dirty="0" smtClean="0">
                <a:solidFill>
                  <a:srgbClr val="0A0A0A"/>
                </a:solidFill>
                <a:latin typeface="+mn-lt"/>
                <a:ea typeface="굴림" pitchFamily="34" charset="-127"/>
                <a:cs typeface="ＭＳ Ｐゴシック" charset="0"/>
              </a:rPr>
              <a:t> 50% tumor content for marker inclusion.</a:t>
            </a:r>
            <a:r>
              <a:rPr lang="en-US" altLang="ko-KR" sz="2200" b="1" spc="-100" dirty="0">
                <a:solidFill>
                  <a:srgbClr val="0A0A0A"/>
                </a:solidFill>
                <a:latin typeface="+mn-lt"/>
                <a:ea typeface="굴림" pitchFamily="34" charset="-127"/>
                <a:cs typeface="ＭＳ Ｐゴシック" charset="0"/>
              </a:rPr>
              <a:t> </a:t>
            </a:r>
            <a:r>
              <a:rPr lang="en-US" altLang="ko-KR" sz="2200" b="1" spc="-100" dirty="0" smtClean="0">
                <a:solidFill>
                  <a:srgbClr val="0A0A0A"/>
                </a:solidFill>
                <a:latin typeface="+mn-lt"/>
                <a:ea typeface="굴림" pitchFamily="34" charset="-127"/>
                <a:cs typeface="ＭＳ Ｐゴシック" charset="0"/>
              </a:rPr>
              <a:t> DFS did not differ between those included or those excluded from analysis (p=0.95)</a:t>
            </a:r>
          </a:p>
          <a:p>
            <a:pPr marL="342900" indent="-342900" defTabSz="1340631">
              <a:spcBef>
                <a:spcPts val="300"/>
              </a:spcBef>
              <a:buFont typeface="Wingdings" panose="05000000000000000000" pitchFamily="2" charset="2"/>
              <a:buChar char="§"/>
              <a:defRPr/>
            </a:pPr>
            <a:r>
              <a:rPr lang="en-US" altLang="ko-KR" sz="2200" b="1" spc="-100" dirty="0" smtClean="0">
                <a:solidFill>
                  <a:srgbClr val="0A0A0A"/>
                </a:solidFill>
                <a:latin typeface="+mn-lt"/>
                <a:ea typeface="굴림" pitchFamily="34" charset="-127"/>
                <a:cs typeface="ＭＳ Ｐゴシック" charset="0"/>
              </a:rPr>
              <a:t>Higher DDRD score modeled as a continuous variable was associated with improved DFS (p&lt;0.001) and improved OS (p=0.004)</a:t>
            </a:r>
          </a:p>
          <a:p>
            <a:pPr marL="342900" indent="-342900" defTabSz="1340631">
              <a:spcBef>
                <a:spcPts val="300"/>
              </a:spcBef>
              <a:buFont typeface="Wingdings" panose="05000000000000000000" pitchFamily="2" charset="2"/>
              <a:buChar char="§"/>
              <a:defRPr/>
            </a:pPr>
            <a:r>
              <a:rPr lang="en-US" altLang="ko-KR" sz="2200" b="1" spc="-100" dirty="0" smtClean="0">
                <a:solidFill>
                  <a:srgbClr val="0A0A0A"/>
                </a:solidFill>
                <a:latin typeface="+mn-lt"/>
                <a:ea typeface="굴림" pitchFamily="34" charset="-127"/>
                <a:cs typeface="ＭＳ Ｐゴシック" charset="0"/>
              </a:rPr>
              <a:t>DDRD </a:t>
            </a:r>
            <a:r>
              <a:rPr lang="en-US" altLang="ko-KR" sz="2200" b="1" spc="-100" dirty="0" err="1" smtClean="0">
                <a:solidFill>
                  <a:srgbClr val="0A0A0A"/>
                </a:solidFill>
                <a:latin typeface="+mn-lt"/>
                <a:ea typeface="굴림" pitchFamily="34" charset="-127"/>
                <a:cs typeface="ＭＳ Ｐゴシック" charset="0"/>
              </a:rPr>
              <a:t>tertiles</a:t>
            </a:r>
            <a:r>
              <a:rPr lang="en-US" altLang="ko-KR" sz="2200" b="1" spc="-100" dirty="0" smtClean="0">
                <a:solidFill>
                  <a:srgbClr val="0A0A0A"/>
                </a:solidFill>
                <a:latin typeface="+mn-lt"/>
                <a:ea typeface="굴림" pitchFamily="34" charset="-127"/>
                <a:cs typeface="ＭＳ Ｐゴシック" charset="0"/>
              </a:rPr>
              <a:t> were positively associated with DFS  both as categories (p=0.0019) and as a trend (p=0.001). OS showed similar associations categorically (p=0.0138) and as a trend (p=0.004). (Figure 1 and Table 1)</a:t>
            </a:r>
          </a:p>
          <a:p>
            <a:pPr marL="342900" indent="-342900" defTabSz="1340631">
              <a:spcBef>
                <a:spcPts val="300"/>
              </a:spcBef>
              <a:buFont typeface="Wingdings" panose="05000000000000000000" pitchFamily="2" charset="2"/>
              <a:buChar char="§"/>
              <a:defRPr/>
            </a:pPr>
            <a:r>
              <a:rPr lang="en-US" altLang="ko-KR" sz="2200" b="1" spc="-100" dirty="0" smtClean="0">
                <a:solidFill>
                  <a:srgbClr val="0A0A0A"/>
                </a:solidFill>
                <a:latin typeface="+mn-lt"/>
                <a:ea typeface="굴림" pitchFamily="34" charset="-127"/>
                <a:cs typeface="ＭＳ Ｐゴシック" charset="0"/>
              </a:rPr>
              <a:t>Association of DDRD score and outcome was not modified by nodal status or treatment</a:t>
            </a:r>
          </a:p>
          <a:p>
            <a:pPr marL="342900" indent="-342900" defTabSz="1340631">
              <a:spcBef>
                <a:spcPts val="300"/>
              </a:spcBef>
              <a:buFont typeface="Wingdings" panose="05000000000000000000" pitchFamily="2" charset="2"/>
              <a:buChar char="§"/>
              <a:defRPr/>
            </a:pPr>
            <a:r>
              <a:rPr lang="en-US" altLang="ko-KR" sz="2200" b="1" spc="-100" dirty="0">
                <a:solidFill>
                  <a:srgbClr val="0A0A0A"/>
                </a:solidFill>
                <a:latin typeface="+mn-lt"/>
                <a:ea typeface="굴림" pitchFamily="34" charset="-127"/>
                <a:cs typeface="ＭＳ Ｐゴシック" charset="0"/>
              </a:rPr>
              <a:t>TIL density was successfully determined in 99.5% (423/425) of samples. TIL density was positively associated with </a:t>
            </a:r>
            <a:r>
              <a:rPr lang="en-US" altLang="ko-KR" sz="2200" b="1" spc="-100" dirty="0" smtClean="0">
                <a:solidFill>
                  <a:srgbClr val="0A0A0A"/>
                </a:solidFill>
                <a:latin typeface="+mn-lt"/>
                <a:ea typeface="굴림" pitchFamily="34" charset="-127"/>
                <a:cs typeface="ＭＳ Ｐゴシック" charset="0"/>
              </a:rPr>
              <a:t>DFS. For every 10</a:t>
            </a:r>
            <a:r>
              <a:rPr lang="en-US" altLang="ko-KR" sz="2200" b="1" spc="-100" dirty="0">
                <a:solidFill>
                  <a:srgbClr val="0A0A0A"/>
                </a:solidFill>
                <a:latin typeface="+mn-lt"/>
                <a:ea typeface="굴림" pitchFamily="34" charset="-127"/>
                <a:cs typeface="ＭＳ Ｐゴシック" charset="0"/>
              </a:rPr>
              <a:t>% increase </a:t>
            </a:r>
            <a:r>
              <a:rPr lang="en-US" altLang="ko-KR" sz="2200" b="1" spc="-100" dirty="0" smtClean="0">
                <a:solidFill>
                  <a:srgbClr val="0A0A0A"/>
                </a:solidFill>
                <a:latin typeface="+mn-lt"/>
                <a:ea typeface="굴림" pitchFamily="34" charset="-127"/>
                <a:cs typeface="ＭＳ Ｐゴシック" charset="0"/>
              </a:rPr>
              <a:t>in TILS, HR </a:t>
            </a:r>
            <a:r>
              <a:rPr lang="en-US" altLang="ko-KR" sz="2200" b="1" spc="-100" dirty="0">
                <a:solidFill>
                  <a:srgbClr val="0A0A0A"/>
                </a:solidFill>
                <a:latin typeface="+mn-lt"/>
                <a:ea typeface="굴림" pitchFamily="34" charset="-127"/>
                <a:cs typeface="ＭＳ Ｐゴシック" charset="0"/>
              </a:rPr>
              <a:t>= </a:t>
            </a:r>
            <a:r>
              <a:rPr lang="en-US" altLang="ko-KR" sz="2200" b="1" spc="-100" dirty="0" smtClean="0">
                <a:solidFill>
                  <a:srgbClr val="0A0A0A"/>
                </a:solidFill>
                <a:latin typeface="+mn-lt"/>
                <a:ea typeface="굴림" pitchFamily="34" charset="-127"/>
                <a:cs typeface="ＭＳ Ｐゴシック" charset="0"/>
              </a:rPr>
              <a:t>0.87; </a:t>
            </a:r>
            <a:r>
              <a:rPr lang="en-US" altLang="ko-KR" sz="2200" b="1" spc="-100" dirty="0">
                <a:solidFill>
                  <a:srgbClr val="0A0A0A"/>
                </a:solidFill>
                <a:latin typeface="+mn-lt"/>
                <a:ea typeface="굴림" pitchFamily="34" charset="-127"/>
                <a:cs typeface="ＭＳ Ｐゴシック" charset="0"/>
              </a:rPr>
              <a:t>95% CI </a:t>
            </a:r>
            <a:r>
              <a:rPr lang="en-US" altLang="ko-KR" sz="2200" b="1" spc="-100" dirty="0" smtClean="0">
                <a:solidFill>
                  <a:srgbClr val="0A0A0A"/>
                </a:solidFill>
                <a:latin typeface="+mn-lt"/>
                <a:ea typeface="굴림" pitchFamily="34" charset="-127"/>
                <a:cs typeface="ＭＳ Ｐゴシック" charset="0"/>
              </a:rPr>
              <a:t>0.78-0.96; </a:t>
            </a:r>
            <a:r>
              <a:rPr lang="en-US" altLang="ko-KR" sz="2200" b="1" spc="-100" dirty="0">
                <a:solidFill>
                  <a:srgbClr val="0A0A0A"/>
                </a:solidFill>
                <a:latin typeface="+mn-lt"/>
                <a:ea typeface="굴림" pitchFamily="34" charset="-127"/>
                <a:cs typeface="ＭＳ Ｐゴシック" charset="0"/>
              </a:rPr>
              <a:t>p = </a:t>
            </a:r>
            <a:r>
              <a:rPr lang="en-US" altLang="ko-KR" sz="2200" b="1" spc="-100" dirty="0" smtClean="0">
                <a:solidFill>
                  <a:srgbClr val="0A0A0A"/>
                </a:solidFill>
                <a:latin typeface="+mn-lt"/>
                <a:ea typeface="굴림" pitchFamily="34" charset="-127"/>
                <a:cs typeface="ＭＳ Ｐゴシック" charset="0"/>
              </a:rPr>
              <a:t>0.008) </a:t>
            </a:r>
            <a:r>
              <a:rPr lang="en-US" altLang="ko-KR" sz="2200" b="1" spc="-100" dirty="0">
                <a:solidFill>
                  <a:srgbClr val="0A0A0A"/>
                </a:solidFill>
                <a:latin typeface="+mn-lt"/>
                <a:ea typeface="굴림" pitchFamily="34" charset="-127"/>
                <a:cs typeface="ＭＳ Ｐゴシック" charset="0"/>
              </a:rPr>
              <a:t>and OS (HR = </a:t>
            </a:r>
            <a:r>
              <a:rPr lang="en-US" altLang="ko-KR" sz="2200" b="1" spc="-100" dirty="0" smtClean="0">
                <a:solidFill>
                  <a:srgbClr val="0A0A0A"/>
                </a:solidFill>
                <a:latin typeface="+mn-lt"/>
                <a:ea typeface="굴림" pitchFamily="34" charset="-127"/>
                <a:cs typeface="ＭＳ Ｐゴシック" charset="0"/>
              </a:rPr>
              <a:t>0.82; </a:t>
            </a:r>
            <a:r>
              <a:rPr lang="en-US" altLang="ko-KR" sz="2200" b="1" spc="-100" dirty="0">
                <a:solidFill>
                  <a:srgbClr val="0A0A0A"/>
                </a:solidFill>
                <a:latin typeface="+mn-lt"/>
                <a:ea typeface="굴림" pitchFamily="34" charset="-127"/>
                <a:cs typeface="ＭＳ Ｐゴシック" charset="0"/>
              </a:rPr>
              <a:t>95% CI </a:t>
            </a:r>
            <a:r>
              <a:rPr lang="en-US" altLang="ko-KR" sz="2200" b="1" spc="-100" dirty="0" smtClean="0">
                <a:solidFill>
                  <a:srgbClr val="0A0A0A"/>
                </a:solidFill>
                <a:latin typeface="+mn-lt"/>
                <a:ea typeface="굴림" pitchFamily="34" charset="-127"/>
                <a:cs typeface="ＭＳ Ｐゴシック" charset="0"/>
              </a:rPr>
              <a:t>0.73-0.93; </a:t>
            </a:r>
            <a:r>
              <a:rPr lang="en-US" altLang="ko-KR" sz="2200" b="1" spc="-100" dirty="0">
                <a:solidFill>
                  <a:srgbClr val="0A0A0A"/>
                </a:solidFill>
                <a:latin typeface="+mn-lt"/>
                <a:ea typeface="굴림" pitchFamily="34" charset="-127"/>
                <a:cs typeface="ＭＳ Ｐゴシック" charset="0"/>
              </a:rPr>
              <a:t>p = </a:t>
            </a:r>
            <a:r>
              <a:rPr lang="en-US" altLang="ko-KR" sz="2200" b="1" spc="-100" dirty="0" smtClean="0">
                <a:solidFill>
                  <a:srgbClr val="0A0A0A"/>
                </a:solidFill>
                <a:latin typeface="+mn-lt"/>
                <a:ea typeface="굴림" pitchFamily="34" charset="-127"/>
                <a:cs typeface="ＭＳ Ｐゴシック" charset="0"/>
              </a:rPr>
              <a:t>0.002). (Figure </a:t>
            </a:r>
            <a:r>
              <a:rPr lang="en-US" altLang="ko-KR" sz="2200" b="1" spc="-100" dirty="0">
                <a:solidFill>
                  <a:srgbClr val="0A0A0A"/>
                </a:solidFill>
                <a:latin typeface="+mn-lt"/>
                <a:ea typeface="굴림" pitchFamily="34" charset="-127"/>
                <a:cs typeface="ＭＳ Ｐゴシック" charset="0"/>
              </a:rPr>
              <a:t>2</a:t>
            </a:r>
            <a:r>
              <a:rPr lang="en-US" altLang="ko-KR" sz="2200" b="1" spc="-100" dirty="0" smtClean="0">
                <a:solidFill>
                  <a:srgbClr val="0A0A0A"/>
                </a:solidFill>
                <a:latin typeface="+mn-lt"/>
                <a:ea typeface="굴림" pitchFamily="34" charset="-127"/>
                <a:cs typeface="ＭＳ Ｐゴシック" charset="0"/>
              </a:rPr>
              <a:t>) </a:t>
            </a:r>
            <a:endParaRPr lang="en-US" altLang="ko-KR" sz="2200" b="1" spc="-100" dirty="0">
              <a:solidFill>
                <a:srgbClr val="0A0A0A"/>
              </a:solidFill>
              <a:latin typeface="+mn-lt"/>
              <a:ea typeface="굴림" pitchFamily="34" charset="-127"/>
              <a:cs typeface="ＭＳ Ｐゴシック" charset="0"/>
            </a:endParaRPr>
          </a:p>
          <a:p>
            <a:pPr marL="342900" lvl="0" indent="-342900" defTabSz="1340631">
              <a:spcBef>
                <a:spcPts val="300"/>
              </a:spcBef>
              <a:buFont typeface="Wingdings" panose="05000000000000000000" pitchFamily="2" charset="2"/>
              <a:buChar char="§"/>
              <a:defRPr/>
            </a:pPr>
            <a:r>
              <a:rPr lang="en-US" sz="2200" b="1" i="1" dirty="0">
                <a:solidFill>
                  <a:srgbClr val="0A0A0A"/>
                </a:solidFill>
                <a:latin typeface="+mn-lt"/>
              </a:rPr>
              <a:t>BRCA1</a:t>
            </a:r>
            <a:r>
              <a:rPr lang="en-US" sz="2200" b="1" i="1" dirty="0">
                <a:solidFill>
                  <a:srgbClr val="FF0000"/>
                </a:solidFill>
                <a:latin typeface="+mn-lt"/>
              </a:rPr>
              <a:t> </a:t>
            </a:r>
            <a:r>
              <a:rPr lang="en-US" sz="2200" b="1" dirty="0">
                <a:solidFill>
                  <a:srgbClr val="0A0A0A"/>
                </a:solidFill>
                <a:latin typeface="+mn-lt"/>
              </a:rPr>
              <a:t>mRNA expression results are available for </a:t>
            </a:r>
            <a:r>
              <a:rPr lang="en-US" sz="2200" b="1" dirty="0" smtClean="0">
                <a:solidFill>
                  <a:srgbClr val="0A0A0A"/>
                </a:solidFill>
                <a:latin typeface="+mn-lt"/>
              </a:rPr>
              <a:t>395/425 (93%) </a:t>
            </a:r>
            <a:r>
              <a:rPr lang="en-US" altLang="ko-KR" sz="2200" b="1" spc="-100" dirty="0" smtClean="0">
                <a:solidFill>
                  <a:srgbClr val="0A0A0A"/>
                </a:solidFill>
                <a:latin typeface="+mn-lt"/>
                <a:ea typeface="굴림" pitchFamily="34" charset="-127"/>
                <a:cs typeface="ＭＳ Ｐゴシック" charset="0"/>
              </a:rPr>
              <a:t>of samples, and was not associated with DFS (p=0.21) or OS (p=0.10). (Figure 3)</a:t>
            </a:r>
          </a:p>
          <a:p>
            <a:pPr marL="342900" lvl="0" indent="-342900" defTabSz="1340631">
              <a:spcBef>
                <a:spcPts val="300"/>
              </a:spcBef>
              <a:buFont typeface="Wingdings" panose="05000000000000000000" pitchFamily="2" charset="2"/>
              <a:buChar char="§"/>
              <a:defRPr/>
            </a:pPr>
            <a:r>
              <a:rPr lang="en-US" altLang="ko-KR" sz="2200" b="1" spc="-100" dirty="0" smtClean="0">
                <a:solidFill>
                  <a:srgbClr val="0A0A0A"/>
                </a:solidFill>
                <a:latin typeface="+mn-lt"/>
                <a:ea typeface="굴림" pitchFamily="34" charset="-127"/>
                <a:cs typeface="ＭＳ Ｐゴシック" charset="0"/>
              </a:rPr>
              <a:t>DDRD score and TIL density were moderately correlated (Pearson r = 0.62). </a:t>
            </a:r>
            <a:r>
              <a:rPr lang="en-US" altLang="ko-KR" sz="2200" b="1" spc="-100" dirty="0">
                <a:solidFill>
                  <a:schemeClr val="accent4">
                    <a:lumMod val="10000"/>
                  </a:schemeClr>
                </a:solidFill>
                <a:latin typeface="+mn-lt"/>
                <a:ea typeface="굴림" pitchFamily="34" charset="-127"/>
                <a:cs typeface="ＭＳ Ｐゴシック" charset="0"/>
              </a:rPr>
              <a:t>(</a:t>
            </a:r>
            <a:r>
              <a:rPr lang="en-US" altLang="ko-KR" sz="2200" b="1" spc="-100" dirty="0" smtClean="0">
                <a:solidFill>
                  <a:srgbClr val="0A0A0A"/>
                </a:solidFill>
                <a:latin typeface="+mn-lt"/>
                <a:ea typeface="굴림" pitchFamily="34" charset="-127"/>
                <a:cs typeface="ＭＳ Ｐゴシック" charset="0"/>
              </a:rPr>
              <a:t>Figure </a:t>
            </a:r>
            <a:r>
              <a:rPr lang="en-US" altLang="ko-KR" sz="2200" b="1" spc="-100" dirty="0" smtClean="0">
                <a:solidFill>
                  <a:schemeClr val="accent4">
                    <a:lumMod val="10000"/>
                  </a:schemeClr>
                </a:solidFill>
                <a:latin typeface="+mn-lt"/>
                <a:ea typeface="굴림" pitchFamily="34" charset="-127"/>
                <a:cs typeface="ＭＳ Ｐゴシック" charset="0"/>
              </a:rPr>
              <a:t>4)</a:t>
            </a:r>
          </a:p>
          <a:p>
            <a:pPr lvl="0" defTabSz="1340631">
              <a:defRPr/>
            </a:pPr>
            <a:endParaRPr lang="en-US" altLang="ko-KR" sz="1600" b="1" spc="-100" dirty="0">
              <a:solidFill>
                <a:srgbClr val="009F00"/>
              </a:solidFill>
              <a:latin typeface="Arial"/>
              <a:ea typeface="굴림" pitchFamily="34" charset="-127"/>
              <a:cs typeface="ＭＳ Ｐゴシック"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5764098"/>
              </p:ext>
            </p:extLst>
          </p:nvPr>
        </p:nvGraphicFramePr>
        <p:xfrm>
          <a:off x="9850182" y="4405097"/>
          <a:ext cx="11472984" cy="6151922"/>
        </p:xfrm>
        <a:graphic>
          <a:graphicData uri="http://schemas.openxmlformats.org/drawingml/2006/table">
            <a:tbl>
              <a:tblPr firstRow="1" firstCol="1" bandRow="1">
                <a:tableStyleId>{5C22544A-7EE6-4342-B048-85BDC9FD1C3A}</a:tableStyleId>
              </a:tblPr>
              <a:tblGrid>
                <a:gridCol w="2265618">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2133600">
                  <a:extLst>
                    <a:ext uri="{9D8B030D-6E8A-4147-A177-3AD203B41FA5}">
                      <a16:colId xmlns:a16="http://schemas.microsoft.com/office/drawing/2014/main" xmlns="" val="20002"/>
                    </a:ext>
                  </a:extLst>
                </a:gridCol>
                <a:gridCol w="1828800">
                  <a:extLst>
                    <a:ext uri="{9D8B030D-6E8A-4147-A177-3AD203B41FA5}">
                      <a16:colId xmlns:a16="http://schemas.microsoft.com/office/drawing/2014/main" xmlns="" val="20003"/>
                    </a:ext>
                  </a:extLst>
                </a:gridCol>
                <a:gridCol w="1828800">
                  <a:extLst>
                    <a:ext uri="{9D8B030D-6E8A-4147-A177-3AD203B41FA5}">
                      <a16:colId xmlns:a16="http://schemas.microsoft.com/office/drawing/2014/main" xmlns="" val="20004"/>
                    </a:ext>
                  </a:extLst>
                </a:gridCol>
                <a:gridCol w="1815966">
                  <a:extLst>
                    <a:ext uri="{9D8B030D-6E8A-4147-A177-3AD203B41FA5}">
                      <a16:colId xmlns:a16="http://schemas.microsoft.com/office/drawing/2014/main" xmlns="" val="20005"/>
                    </a:ext>
                  </a:extLst>
                </a:gridCol>
              </a:tblGrid>
              <a:tr h="836721">
                <a:tc>
                  <a:txBody>
                    <a:bodyPr/>
                    <a:lstStyle/>
                    <a:p>
                      <a:pPr marL="0" marR="0">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latin typeface="+mn-lt"/>
                        </a:rPr>
                        <a:t>All 425 patients</a:t>
                      </a:r>
                      <a:endParaRPr lang="en-US" sz="1600" b="1" strike="noStrike" dirty="0">
                        <a:effectLst/>
                        <a:latin typeface="+mn-lt"/>
                        <a:ea typeface="Calibri" panose="020F0502020204030204" pitchFamily="34" charset="0"/>
                        <a:cs typeface="Times New Roman" panose="02020603050405020304" pitchFamily="18" charset="0"/>
                      </a:endParaRPr>
                    </a:p>
                  </a:txBody>
                  <a:tcPr marL="0" marR="0" anchor="ctr"/>
                </a:tc>
                <a:tc>
                  <a:txBody>
                    <a:bodyPr/>
                    <a:lstStyle/>
                    <a:p>
                      <a:pPr marL="0" marR="0" algn="ctr">
                        <a:lnSpc>
                          <a:spcPct val="115000"/>
                        </a:lnSpc>
                        <a:spcBef>
                          <a:spcPts val="0"/>
                        </a:spcBef>
                        <a:spcAft>
                          <a:spcPts val="0"/>
                        </a:spcAft>
                      </a:pPr>
                      <a:r>
                        <a:rPr lang="en-US" sz="1600" b="1" strike="noStrike" dirty="0" smtClean="0">
                          <a:effectLst/>
                          <a:latin typeface="+mn-lt"/>
                        </a:rPr>
                        <a:t>DDRD determined</a:t>
                      </a:r>
                      <a:r>
                        <a:rPr lang="en-US" sz="1600" b="1" strike="noStrike" baseline="0" dirty="0" smtClean="0">
                          <a:effectLst/>
                          <a:latin typeface="+mn-lt"/>
                        </a:rPr>
                        <a:t> &amp; included </a:t>
                      </a:r>
                      <a:r>
                        <a:rPr lang="en-US" sz="1600" b="1" strike="noStrike" baseline="0" dirty="0" smtClean="0">
                          <a:solidFill>
                            <a:schemeClr val="tx1"/>
                          </a:solidFill>
                          <a:effectLst/>
                          <a:latin typeface="+mn-lt"/>
                          <a:cs typeface="Times New Roman" panose="02020603050405020304" pitchFamily="18" charset="0"/>
                        </a:rPr>
                        <a:t>n</a:t>
                      </a:r>
                      <a:r>
                        <a:rPr lang="en-US" sz="1600" b="1" strike="noStrike" dirty="0" smtClean="0">
                          <a:solidFill>
                            <a:schemeClr val="tx1"/>
                          </a:solidFill>
                          <a:effectLst/>
                          <a:latin typeface="+mn-lt"/>
                          <a:ea typeface="Calibri" panose="020F0502020204030204" pitchFamily="34" charset="0"/>
                          <a:cs typeface="Times New Roman" panose="02020603050405020304" pitchFamily="18" charset="0"/>
                        </a:rPr>
                        <a:t>=302</a:t>
                      </a:r>
                      <a:endParaRPr lang="en-US" sz="1600" b="1" strike="noStrike" dirty="0">
                        <a:solidFill>
                          <a:schemeClr val="tx1"/>
                        </a:solidFill>
                        <a:effectLst/>
                        <a:latin typeface="+mn-lt"/>
                        <a:ea typeface="Calibri" panose="020F0502020204030204" pitchFamily="34" charset="0"/>
                        <a:cs typeface="Times New Roman" panose="02020603050405020304" pitchFamily="18" charset="0"/>
                      </a:endParaRPr>
                    </a:p>
                  </a:txBody>
                  <a:tcPr marL="0" marR="0" anchor="ctr"/>
                </a:tc>
                <a:tc>
                  <a:txBody>
                    <a:bodyPr/>
                    <a:lstStyle/>
                    <a:p>
                      <a:pPr marL="0" marR="0" algn="ctr">
                        <a:lnSpc>
                          <a:spcPct val="115000"/>
                        </a:lnSpc>
                        <a:spcBef>
                          <a:spcPts val="0"/>
                        </a:spcBef>
                        <a:spcAft>
                          <a:spcPts val="0"/>
                        </a:spcAft>
                      </a:pPr>
                      <a:r>
                        <a:rPr lang="en-US" sz="1600" b="1" strike="noStrike" dirty="0" smtClean="0">
                          <a:effectLst/>
                          <a:latin typeface="+mn-lt"/>
                        </a:rPr>
                        <a:t>DDRD </a:t>
                      </a:r>
                      <a:r>
                        <a:rPr lang="en-US" sz="1600" b="1" strike="noStrike" dirty="0" err="1" smtClean="0">
                          <a:effectLst/>
                          <a:latin typeface="+mn-lt"/>
                        </a:rPr>
                        <a:t>Tertile</a:t>
                      </a:r>
                      <a:r>
                        <a:rPr lang="en-US" sz="1600" b="1" strike="noStrike" dirty="0" smtClean="0">
                          <a:effectLst/>
                          <a:latin typeface="+mn-lt"/>
                        </a:rPr>
                        <a:t> 1</a:t>
                      </a:r>
                      <a:r>
                        <a:rPr lang="en-US" sz="1600" b="1" strike="noStrike" baseline="0" dirty="0">
                          <a:effectLst/>
                          <a:latin typeface="+mn-lt"/>
                          <a:cs typeface="Times New Roman" panose="02020603050405020304" pitchFamily="18" charset="0"/>
                        </a:rPr>
                        <a:t> </a:t>
                      </a:r>
                      <a:r>
                        <a:rPr lang="en-US" sz="1600" b="1" strike="noStrike" baseline="0" dirty="0" smtClean="0">
                          <a:effectLst/>
                          <a:latin typeface="+mn-lt"/>
                          <a:cs typeface="Times New Roman" panose="02020603050405020304" pitchFamily="18" charset="0"/>
                        </a:rPr>
                        <a:t>        </a:t>
                      </a:r>
                    </a:p>
                    <a:p>
                      <a:pPr marL="0" marR="0" algn="ctr">
                        <a:lnSpc>
                          <a:spcPct val="115000"/>
                        </a:lnSpc>
                        <a:spcBef>
                          <a:spcPts val="0"/>
                        </a:spcBef>
                        <a:spcAft>
                          <a:spcPts val="0"/>
                        </a:spcAft>
                      </a:pPr>
                      <a:r>
                        <a:rPr lang="en-US" sz="1600" b="1" strike="noStrike" baseline="0" dirty="0" smtClean="0">
                          <a:effectLst/>
                          <a:latin typeface="+mn-lt"/>
                          <a:cs typeface="Times New Roman" panose="02020603050405020304" pitchFamily="18" charset="0"/>
                        </a:rPr>
                        <a:t>N=100</a:t>
                      </a:r>
                      <a:endParaRPr lang="en-US" sz="1600" b="1" strike="noStrike" dirty="0" smtClean="0">
                        <a:effectLst/>
                        <a:latin typeface="+mn-lt"/>
                      </a:endParaRPr>
                    </a:p>
                  </a:txBody>
                  <a:tcPr marL="0" marR="0" anchor="ctr"/>
                </a:tc>
                <a:tc>
                  <a:txBody>
                    <a:bodyPr/>
                    <a:lstStyle/>
                    <a:p>
                      <a:pPr marL="0" marR="0" algn="ctr">
                        <a:lnSpc>
                          <a:spcPct val="115000"/>
                        </a:lnSpc>
                        <a:spcBef>
                          <a:spcPts val="0"/>
                        </a:spcBef>
                        <a:spcAft>
                          <a:spcPts val="0"/>
                        </a:spcAft>
                      </a:pPr>
                      <a:r>
                        <a:rPr lang="en-US" sz="1600" b="1" strike="noStrike" dirty="0" smtClean="0">
                          <a:effectLst/>
                          <a:latin typeface="+mn-lt"/>
                        </a:rPr>
                        <a:t>DDRD </a:t>
                      </a:r>
                      <a:r>
                        <a:rPr lang="en-US" sz="1600" b="1" strike="noStrike" dirty="0" err="1" smtClean="0">
                          <a:effectLst/>
                          <a:latin typeface="+mn-lt"/>
                        </a:rPr>
                        <a:t>Tertile</a:t>
                      </a:r>
                      <a:r>
                        <a:rPr lang="en-US" sz="1600" b="1" strike="noStrike" baseline="0" dirty="0" smtClean="0">
                          <a:effectLst/>
                          <a:latin typeface="+mn-lt"/>
                        </a:rPr>
                        <a:t> 2</a:t>
                      </a:r>
                      <a:r>
                        <a:rPr lang="en-US" sz="1600" b="1" strike="noStrike" dirty="0" smtClean="0">
                          <a:effectLst/>
                          <a:latin typeface="+mn-lt"/>
                        </a:rPr>
                        <a:t>        </a:t>
                      </a:r>
                    </a:p>
                    <a:p>
                      <a:pPr marL="0" marR="0" algn="ctr">
                        <a:lnSpc>
                          <a:spcPct val="115000"/>
                        </a:lnSpc>
                        <a:spcBef>
                          <a:spcPts val="0"/>
                        </a:spcBef>
                        <a:spcAft>
                          <a:spcPts val="0"/>
                        </a:spcAft>
                      </a:pPr>
                      <a:r>
                        <a:rPr lang="en-US" sz="1600" b="1" strike="noStrike" dirty="0" smtClean="0">
                          <a:effectLst/>
                          <a:latin typeface="+mn-lt"/>
                        </a:rPr>
                        <a:t> N=102</a:t>
                      </a:r>
                      <a:endParaRPr lang="en-US" sz="1600" b="1" strike="noStrike" dirty="0">
                        <a:effectLst/>
                        <a:latin typeface="+mn-lt"/>
                        <a:ea typeface="Calibri" panose="020F0502020204030204" pitchFamily="34" charset="0"/>
                        <a:cs typeface="Times New Roman" panose="02020603050405020304" pitchFamily="18" charset="0"/>
                      </a:endParaRPr>
                    </a:p>
                  </a:txBody>
                  <a:tcPr marL="0" marR="0" anchor="ctr"/>
                </a:tc>
                <a:tc>
                  <a:txBody>
                    <a:bodyPr/>
                    <a:lstStyle/>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DDRD </a:t>
                      </a:r>
                      <a:r>
                        <a:rPr lang="en-US" sz="1600" b="1" strike="noStrike" dirty="0" err="1" smtClean="0">
                          <a:effectLst/>
                          <a:latin typeface="+mn-lt"/>
                          <a:ea typeface="Calibri" panose="020F0502020204030204" pitchFamily="34" charset="0"/>
                          <a:cs typeface="Times New Roman" panose="02020603050405020304" pitchFamily="18" charset="0"/>
                        </a:rPr>
                        <a:t>Tertile</a:t>
                      </a:r>
                      <a:r>
                        <a:rPr lang="en-US" sz="1600" b="1" strike="noStrike" dirty="0" smtClean="0">
                          <a:effectLst/>
                          <a:latin typeface="+mn-lt"/>
                          <a:ea typeface="Calibri" panose="020F0502020204030204" pitchFamily="34" charset="0"/>
                          <a:cs typeface="Times New Roman" panose="02020603050405020304" pitchFamily="18" charset="0"/>
                        </a:rPr>
                        <a:t> 3</a:t>
                      </a:r>
                    </a:p>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N=100</a:t>
                      </a:r>
                      <a:endParaRPr lang="en-US" sz="1600" b="1" strike="noStrike" dirty="0">
                        <a:effectLst/>
                        <a:latin typeface="+mn-lt"/>
                        <a:ea typeface="Calibri" panose="020F0502020204030204" pitchFamily="34" charset="0"/>
                        <a:cs typeface="Times New Roman" panose="02020603050405020304" pitchFamily="18" charset="0"/>
                      </a:endParaRPr>
                    </a:p>
                  </a:txBody>
                  <a:tcPr marL="0" marR="0" anchor="ctr"/>
                </a:tc>
                <a:extLst>
                  <a:ext uri="{0D108BD9-81ED-4DB2-BD59-A6C34878D82A}">
                    <a16:rowId xmlns:a16="http://schemas.microsoft.com/office/drawing/2014/main" xmlns="" val="10000"/>
                  </a:ext>
                </a:extLst>
              </a:tr>
              <a:tr h="564828">
                <a:tc>
                  <a:txBody>
                    <a:bodyPr/>
                    <a:lstStyle/>
                    <a:p>
                      <a:pPr marL="0" marR="0">
                        <a:lnSpc>
                          <a:spcPct val="115000"/>
                        </a:lnSpc>
                        <a:spcBef>
                          <a:spcPts val="0"/>
                        </a:spcBef>
                        <a:spcAft>
                          <a:spcPts val="0"/>
                        </a:spcAft>
                      </a:pPr>
                      <a:r>
                        <a:rPr lang="en-US" sz="1600" b="1" strike="noStrike" dirty="0">
                          <a:effectLst/>
                        </a:rPr>
                        <a:t>Definition</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Included if</a:t>
                      </a:r>
                      <a:r>
                        <a:rPr lang="en-US" sz="1600" b="1" strike="noStrike" dirty="0">
                          <a:effectLst/>
                        </a:rPr>
                        <a:t> </a:t>
                      </a:r>
                      <a:r>
                        <a:rPr lang="en-US" sz="1600" b="1" strike="noStrike" dirty="0" smtClean="0">
                          <a:effectLst/>
                        </a:rPr>
                        <a:t>tumor content ≥50%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DDRD</a:t>
                      </a:r>
                    </a:p>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0.0000 – 0.2949</a:t>
                      </a:r>
                      <a:endParaRPr lang="en-US" sz="1600" b="1" strike="noStrik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DDRD</a:t>
                      </a:r>
                    </a:p>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0.2950 – 0.4619</a:t>
                      </a:r>
                      <a:endParaRPr lang="en-US" sz="1600" b="1" strike="noStrik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DDRD</a:t>
                      </a:r>
                    </a:p>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0.4620</a:t>
                      </a:r>
                      <a:r>
                        <a:rPr lang="en-US" sz="1600" b="1" strike="noStrike" baseline="0" dirty="0" smtClean="0">
                          <a:effectLst/>
                          <a:latin typeface="+mn-lt"/>
                          <a:ea typeface="Calibri" panose="020F0502020204030204" pitchFamily="34" charset="0"/>
                          <a:cs typeface="Times New Roman" panose="02020603050405020304" pitchFamily="18" charset="0"/>
                        </a:rPr>
                        <a:t> – 1.0000</a:t>
                      </a:r>
                      <a:endParaRPr lang="en-US" sz="1600" b="1" strike="noStrike"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591311">
                <a:tc>
                  <a:txBody>
                    <a:bodyPr/>
                    <a:lstStyle/>
                    <a:p>
                      <a:pPr marL="0" marR="0">
                        <a:lnSpc>
                          <a:spcPct val="100000"/>
                        </a:lnSpc>
                        <a:spcBef>
                          <a:spcPts val="0"/>
                        </a:spcBef>
                        <a:spcAft>
                          <a:spcPts val="0"/>
                        </a:spcAft>
                      </a:pPr>
                      <a:r>
                        <a:rPr lang="en-US" sz="1600" b="1" strike="noStrike" dirty="0">
                          <a:effectLst/>
                        </a:rPr>
                        <a:t>Mean age in years (range)</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45.6 (22-74)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45.3 </a:t>
                      </a:r>
                      <a:r>
                        <a:rPr lang="en-US" sz="1600" b="1" strike="noStrike" dirty="0">
                          <a:effectLst/>
                        </a:rPr>
                        <a:t>(22-74)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46.3 </a:t>
                      </a:r>
                      <a:r>
                        <a:rPr lang="en-US" sz="1600" b="1" strike="noStrike" dirty="0">
                          <a:effectLst/>
                        </a:rPr>
                        <a:t>(</a:t>
                      </a:r>
                      <a:r>
                        <a:rPr lang="en-US" sz="1600" b="1" strike="noStrike" dirty="0" smtClean="0">
                          <a:effectLst/>
                        </a:rPr>
                        <a:t>25-74</a:t>
                      </a:r>
                      <a:r>
                        <a:rPr lang="en-US" sz="1600" b="1" strike="noStrike" dirty="0">
                          <a:effectLst/>
                        </a:rPr>
                        <a:t>)</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45.1 </a:t>
                      </a:r>
                      <a:r>
                        <a:rPr lang="en-US" sz="1600" b="1" strike="noStrike" dirty="0">
                          <a:effectLst/>
                        </a:rPr>
                        <a:t>(</a:t>
                      </a:r>
                      <a:r>
                        <a:rPr lang="en-US" sz="1600" b="1" strike="noStrike" dirty="0" smtClean="0">
                          <a:effectLst/>
                        </a:rPr>
                        <a:t>22-73)</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44.6 </a:t>
                      </a:r>
                      <a:r>
                        <a:rPr lang="en-US" sz="1600" b="1" strike="noStrike" dirty="0">
                          <a:effectLst/>
                        </a:rPr>
                        <a:t>(</a:t>
                      </a:r>
                      <a:r>
                        <a:rPr lang="en-US" sz="1600" b="1" strike="noStrike" dirty="0" smtClean="0">
                          <a:effectLst/>
                        </a:rPr>
                        <a:t>27-68)</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82414">
                <a:tc>
                  <a:txBody>
                    <a:bodyPr/>
                    <a:lstStyle/>
                    <a:p>
                      <a:pPr marL="0" marR="0">
                        <a:lnSpc>
                          <a:spcPct val="115000"/>
                        </a:lnSpc>
                        <a:spcBef>
                          <a:spcPts val="0"/>
                        </a:spcBef>
                        <a:spcAft>
                          <a:spcPts val="0"/>
                        </a:spcAft>
                      </a:pPr>
                      <a:r>
                        <a:rPr lang="en-US" sz="1600" b="1" strike="noStrike">
                          <a:effectLst/>
                        </a:rPr>
                        <a:t>Nodal status</a:t>
                      </a:r>
                      <a:endParaRPr lang="en-US" sz="1600" b="1" strike="noStrik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82414">
                <a:tc>
                  <a:txBody>
                    <a:bodyPr/>
                    <a:lstStyle/>
                    <a:p>
                      <a:pPr marL="0" marR="0">
                        <a:lnSpc>
                          <a:spcPct val="115000"/>
                        </a:lnSpc>
                        <a:spcBef>
                          <a:spcPts val="0"/>
                        </a:spcBef>
                        <a:spcAft>
                          <a:spcPts val="0"/>
                        </a:spcAft>
                      </a:pPr>
                      <a:r>
                        <a:rPr lang="en-US" sz="1600" b="1" strike="noStrike" dirty="0">
                          <a:effectLst/>
                        </a:rPr>
                        <a:t>   Negative</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285 (67.1%)</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201 </a:t>
                      </a:r>
                      <a:r>
                        <a:rPr lang="en-US" sz="1600" b="1" strike="noStrike" dirty="0">
                          <a:effectLst/>
                        </a:rPr>
                        <a:t>(</a:t>
                      </a:r>
                      <a:r>
                        <a:rPr lang="en-US" sz="1600" b="1" strike="noStrike" dirty="0" smtClean="0">
                          <a:effectLst/>
                        </a:rPr>
                        <a:t>66.6%)</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63 </a:t>
                      </a:r>
                      <a:r>
                        <a:rPr lang="en-US" sz="1600" b="1" strike="noStrike" dirty="0">
                          <a:effectLst/>
                        </a:rPr>
                        <a:t>(</a:t>
                      </a:r>
                      <a:r>
                        <a:rPr lang="en-US" sz="1600" b="1" strike="noStrike" dirty="0" smtClean="0">
                          <a:effectLst/>
                        </a:rPr>
                        <a:t>63.0%)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71 </a:t>
                      </a:r>
                      <a:r>
                        <a:rPr lang="en-US" sz="1600" b="1" strike="noStrike" dirty="0">
                          <a:effectLst/>
                        </a:rPr>
                        <a:t>(</a:t>
                      </a:r>
                      <a:r>
                        <a:rPr lang="en-US" sz="1600" b="1" strike="noStrike" dirty="0" smtClean="0">
                          <a:effectLst/>
                        </a:rPr>
                        <a:t>69.6%)</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67 </a:t>
                      </a:r>
                      <a:r>
                        <a:rPr lang="en-US" sz="1600" b="1" strike="noStrike" dirty="0">
                          <a:effectLst/>
                        </a:rPr>
                        <a:t>(</a:t>
                      </a:r>
                      <a:r>
                        <a:rPr lang="en-US" sz="1600" b="1" strike="noStrike" dirty="0" smtClean="0">
                          <a:effectLst/>
                        </a:rPr>
                        <a:t>67.0%)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82414">
                <a:tc>
                  <a:txBody>
                    <a:bodyPr/>
                    <a:lstStyle/>
                    <a:p>
                      <a:pPr marL="0" marR="0">
                        <a:lnSpc>
                          <a:spcPct val="115000"/>
                        </a:lnSpc>
                        <a:spcBef>
                          <a:spcPts val="0"/>
                        </a:spcBef>
                        <a:spcAft>
                          <a:spcPts val="0"/>
                        </a:spcAft>
                      </a:pPr>
                      <a:r>
                        <a:rPr lang="en-US" sz="1600" b="1" strike="noStrike" dirty="0">
                          <a:effectLst/>
                        </a:rPr>
                        <a:t>   Positive</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140 (32.9%)</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101 (33.4%)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37 (37.0%)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31 (30.4%)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33 (33.0%)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487680">
                <a:tc>
                  <a:txBody>
                    <a:bodyPr/>
                    <a:lstStyle/>
                    <a:p>
                      <a:pPr marL="0" marR="0">
                        <a:lnSpc>
                          <a:spcPct val="100000"/>
                        </a:lnSpc>
                        <a:spcBef>
                          <a:spcPts val="0"/>
                        </a:spcBef>
                        <a:spcAft>
                          <a:spcPts val="0"/>
                        </a:spcAft>
                      </a:pPr>
                      <a:r>
                        <a:rPr lang="en-US" sz="1600" b="1" strike="noStrike" dirty="0">
                          <a:effectLst/>
                        </a:rPr>
                        <a:t>Randomized treatment</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 </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282414">
                <a:tc>
                  <a:txBody>
                    <a:bodyPr/>
                    <a:lstStyle/>
                    <a:p>
                      <a:pPr marL="0" marR="0">
                        <a:lnSpc>
                          <a:spcPct val="115000"/>
                        </a:lnSpc>
                        <a:spcBef>
                          <a:spcPts val="0"/>
                        </a:spcBef>
                        <a:spcAft>
                          <a:spcPts val="0"/>
                        </a:spcAft>
                      </a:pPr>
                      <a:r>
                        <a:rPr lang="en-US" sz="1600" b="1" strike="noStrike" dirty="0">
                          <a:effectLst/>
                        </a:rPr>
                        <a:t>   Combined AC</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220 (51.8%)</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160 </a:t>
                      </a:r>
                      <a:r>
                        <a:rPr lang="en-US" sz="1600" b="1" strike="noStrike" dirty="0">
                          <a:effectLst/>
                        </a:rPr>
                        <a:t>(</a:t>
                      </a:r>
                      <a:r>
                        <a:rPr lang="en-US" sz="1600" b="1" strike="noStrike" dirty="0" smtClean="0">
                          <a:effectLst/>
                        </a:rPr>
                        <a:t>53.0%)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53 </a:t>
                      </a:r>
                      <a:r>
                        <a:rPr lang="en-US" sz="1600" b="1" strike="noStrike" dirty="0">
                          <a:effectLst/>
                        </a:rPr>
                        <a:t>(</a:t>
                      </a:r>
                      <a:r>
                        <a:rPr lang="en-US" sz="1600" b="1" strike="noStrike" dirty="0" smtClean="0">
                          <a:effectLst/>
                        </a:rPr>
                        <a:t>53.0%)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54 </a:t>
                      </a:r>
                      <a:r>
                        <a:rPr lang="en-US" sz="1600" b="1" strike="noStrike" dirty="0">
                          <a:effectLst/>
                        </a:rPr>
                        <a:t>(</a:t>
                      </a:r>
                      <a:r>
                        <a:rPr lang="en-US" sz="1600" b="1" strike="noStrike" dirty="0" smtClean="0">
                          <a:effectLst/>
                        </a:rPr>
                        <a:t>52.9%)</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53 </a:t>
                      </a:r>
                      <a:r>
                        <a:rPr lang="en-US" sz="1600" b="1" strike="noStrike" dirty="0">
                          <a:effectLst/>
                        </a:rPr>
                        <a:t>(</a:t>
                      </a:r>
                      <a:r>
                        <a:rPr lang="en-US" sz="1600" b="1" strike="noStrike" dirty="0" smtClean="0">
                          <a:effectLst/>
                        </a:rPr>
                        <a:t>53.0%)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282414">
                <a:tc>
                  <a:txBody>
                    <a:bodyPr/>
                    <a:lstStyle/>
                    <a:p>
                      <a:pPr marL="0" marR="0">
                        <a:lnSpc>
                          <a:spcPct val="115000"/>
                        </a:lnSpc>
                        <a:spcBef>
                          <a:spcPts val="0"/>
                        </a:spcBef>
                        <a:spcAft>
                          <a:spcPts val="0"/>
                        </a:spcAft>
                      </a:pPr>
                      <a:r>
                        <a:rPr lang="en-US" sz="1600" b="1" strike="noStrike" dirty="0">
                          <a:effectLst/>
                        </a:rPr>
                        <a:t>   Sequential AC</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205 (48.2%)</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142 </a:t>
                      </a:r>
                      <a:r>
                        <a:rPr lang="en-US" sz="1600" b="1" strike="noStrike" dirty="0">
                          <a:effectLst/>
                        </a:rPr>
                        <a:t>(</a:t>
                      </a:r>
                      <a:r>
                        <a:rPr lang="en-US" sz="1600" b="1" strike="noStrike" dirty="0" smtClean="0">
                          <a:effectLst/>
                        </a:rPr>
                        <a:t>47.0%)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47 </a:t>
                      </a:r>
                      <a:r>
                        <a:rPr lang="en-US" sz="1600" b="1" strike="noStrike" dirty="0">
                          <a:effectLst/>
                        </a:rPr>
                        <a:t>(</a:t>
                      </a:r>
                      <a:r>
                        <a:rPr lang="en-US" sz="1600" b="1" strike="noStrike" dirty="0" smtClean="0">
                          <a:effectLst/>
                        </a:rPr>
                        <a:t>47.0%)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48 </a:t>
                      </a:r>
                      <a:r>
                        <a:rPr lang="en-US" sz="1600" b="1" strike="noStrike" dirty="0">
                          <a:effectLst/>
                        </a:rPr>
                        <a:t>(</a:t>
                      </a:r>
                      <a:r>
                        <a:rPr lang="en-US" sz="1600" b="1" strike="noStrike" dirty="0" smtClean="0">
                          <a:effectLst/>
                        </a:rPr>
                        <a:t>47.1%)</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47 </a:t>
                      </a:r>
                      <a:r>
                        <a:rPr lang="en-US" sz="1600" b="1" strike="noStrike" dirty="0">
                          <a:effectLst/>
                        </a:rPr>
                        <a:t>(</a:t>
                      </a:r>
                      <a:r>
                        <a:rPr lang="en-US" sz="1600" b="1" strike="noStrike" dirty="0" smtClean="0">
                          <a:effectLst/>
                        </a:rPr>
                        <a:t>47.0%)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564828">
                <a:tc>
                  <a:txBody>
                    <a:bodyPr/>
                    <a:lstStyle/>
                    <a:p>
                      <a:pPr marL="0" marR="0">
                        <a:lnSpc>
                          <a:spcPct val="115000"/>
                        </a:lnSpc>
                        <a:spcBef>
                          <a:spcPts val="0"/>
                        </a:spcBef>
                        <a:spcAft>
                          <a:spcPts val="0"/>
                        </a:spcAft>
                      </a:pPr>
                      <a:r>
                        <a:rPr lang="en-US" sz="1600" b="1" strike="noStrike" dirty="0">
                          <a:effectLst/>
                        </a:rPr>
                        <a:t>5-year DFS (95% CI)</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74.3% (69.8%-78.2%)</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73.8% </a:t>
                      </a:r>
                      <a:r>
                        <a:rPr lang="en-US" sz="1600" b="1" strike="noStrike" dirty="0">
                          <a:effectLst/>
                        </a:rPr>
                        <a:t>(</a:t>
                      </a:r>
                      <a:r>
                        <a:rPr lang="en-US" sz="1600" b="1" strike="noStrike" dirty="0" smtClean="0">
                          <a:effectLst/>
                        </a:rPr>
                        <a:t>68.4%-78.4%)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63.0% (52.8%-71.6%)</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76.3% (66.7%-83.4%)</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82.0% (73.0%-88.3%)</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9"/>
                  </a:ext>
                </a:extLst>
              </a:tr>
              <a:tr h="564828">
                <a:tc>
                  <a:txBody>
                    <a:bodyPr/>
                    <a:lstStyle/>
                    <a:p>
                      <a:pPr marL="0" marR="0">
                        <a:lnSpc>
                          <a:spcPct val="115000"/>
                        </a:lnSpc>
                        <a:spcBef>
                          <a:spcPts val="0"/>
                        </a:spcBef>
                        <a:spcAft>
                          <a:spcPts val="0"/>
                        </a:spcAft>
                      </a:pPr>
                      <a:r>
                        <a:rPr lang="en-US" sz="1600" b="1" strike="noStrike" dirty="0">
                          <a:effectLst/>
                        </a:rPr>
                        <a:t>5-year OS (95% CI)</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a:effectLst/>
                        </a:rPr>
                        <a:t>83.0% (79.1%-86.2%)</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82.1% </a:t>
                      </a:r>
                      <a:r>
                        <a:rPr lang="en-US" sz="1600" b="1" strike="noStrike" dirty="0">
                          <a:effectLst/>
                        </a:rPr>
                        <a:t>(</a:t>
                      </a:r>
                      <a:r>
                        <a:rPr lang="en-US" sz="1600" b="1" strike="noStrike" dirty="0" smtClean="0">
                          <a:effectLst/>
                        </a:rPr>
                        <a:t>77.2%-86.0%)</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76.0% (66.4%-83.2</a:t>
                      </a:r>
                      <a:r>
                        <a:rPr lang="en-US" sz="1600" b="1" strike="noStrike" dirty="0">
                          <a:effectLst/>
                        </a:rPr>
                        <a:t>%)</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83.2% (74.3%-89.2</a:t>
                      </a:r>
                      <a:r>
                        <a:rPr lang="en-US" sz="1600" b="1" strike="noStrike" dirty="0">
                          <a:effectLst/>
                        </a:rPr>
                        <a:t>%)</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rPr>
                        <a:t>87.0</a:t>
                      </a:r>
                      <a:r>
                        <a:rPr lang="en-US" sz="1600" b="1" strike="noStrike" dirty="0">
                          <a:effectLst/>
                        </a:rPr>
                        <a:t>% (</a:t>
                      </a:r>
                      <a:r>
                        <a:rPr lang="en-US" sz="1600" b="1" strike="noStrike" dirty="0" smtClean="0">
                          <a:effectLst/>
                        </a:rPr>
                        <a:t>78.7%-92.2</a:t>
                      </a:r>
                      <a:r>
                        <a:rPr lang="en-US" sz="1600" b="1" strike="noStrike" dirty="0">
                          <a:effectLst/>
                        </a:rPr>
                        <a:t>%)</a:t>
                      </a:r>
                      <a:endParaRPr lang="en-US" sz="1600" b="1" strike="noStrike"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1"/>
                  </a:ext>
                </a:extLst>
              </a:tr>
              <a:tr h="564828">
                <a:tc>
                  <a:txBody>
                    <a:bodyPr/>
                    <a:lstStyle/>
                    <a:p>
                      <a:pPr marL="0" marR="0">
                        <a:lnSpc>
                          <a:spcPct val="115000"/>
                        </a:lnSpc>
                        <a:spcBef>
                          <a:spcPts val="0"/>
                        </a:spcBef>
                        <a:spcAft>
                          <a:spcPts val="0"/>
                        </a:spcAft>
                      </a:pPr>
                      <a:r>
                        <a:rPr lang="en-US" sz="1600" b="1" strike="noStrike" dirty="0" smtClean="0">
                          <a:effectLst/>
                          <a:latin typeface="Arial" panose="020B0604020202020204" pitchFamily="34" charset="0"/>
                          <a:ea typeface="Calibri" panose="020F0502020204030204" pitchFamily="34" charset="0"/>
                          <a:cs typeface="Arial" panose="020B0604020202020204" pitchFamily="34" charset="0"/>
                        </a:rPr>
                        <a:t>10-year DFS</a:t>
                      </a:r>
                      <a:r>
                        <a:rPr lang="en-US" sz="1600" b="1" strike="noStrike" baseline="0" dirty="0" smtClean="0">
                          <a:effectLst/>
                          <a:latin typeface="Arial" panose="020B0604020202020204" pitchFamily="34" charset="0"/>
                          <a:ea typeface="Calibri" panose="020F0502020204030204" pitchFamily="34" charset="0"/>
                          <a:cs typeface="Arial" panose="020B0604020202020204" pitchFamily="34" charset="0"/>
                        </a:rPr>
                        <a:t> (95% CI)</a:t>
                      </a:r>
                      <a:endParaRPr lang="en-US" sz="1600" b="1" strike="noStrik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rPr>
                        <a:t>66.3% (61.6%-70.7%)</a:t>
                      </a:r>
                      <a:endParaRPr lang="en-US" sz="1600" b="1"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rPr>
                        <a:t>65.8% (60.1%-70.9%)</a:t>
                      </a:r>
                      <a:endParaRPr lang="en-US" sz="1600" b="1"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rPr>
                        <a:t>54.6% (44.3%-63.8%)</a:t>
                      </a:r>
                      <a:endParaRPr lang="en-US" sz="1600" b="1"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rPr>
                        <a:t>66.7% (56.4%-75.0%)</a:t>
                      </a:r>
                      <a:endParaRPr lang="en-US" sz="1600" b="1"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rPr>
                        <a:t>75.9% (66.2%-83.1%)</a:t>
                      </a:r>
                      <a:endParaRPr lang="en-US" sz="1600" b="1" strike="noStrik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12"/>
                  </a:ext>
                </a:extLst>
              </a:tr>
              <a:tr h="564828">
                <a:tc>
                  <a:txBody>
                    <a:bodyPr/>
                    <a:lstStyle/>
                    <a:p>
                      <a:pPr marL="0" marR="0">
                        <a:lnSpc>
                          <a:spcPct val="115000"/>
                        </a:lnSpc>
                        <a:spcBef>
                          <a:spcPts val="0"/>
                        </a:spcBef>
                        <a:spcAft>
                          <a:spcPts val="0"/>
                        </a:spcAft>
                      </a:pPr>
                      <a:r>
                        <a:rPr lang="en-US" sz="1600" b="1" strike="noStrike" dirty="0" smtClean="0">
                          <a:effectLst/>
                          <a:latin typeface="Arial" panose="020B0604020202020204" pitchFamily="34" charset="0"/>
                          <a:ea typeface="Calibri" panose="020F0502020204030204" pitchFamily="34" charset="0"/>
                          <a:cs typeface="Arial" panose="020B0604020202020204" pitchFamily="34" charset="0"/>
                        </a:rPr>
                        <a:t>10-year OS (95% CI)</a:t>
                      </a:r>
                      <a:endParaRPr lang="en-US" sz="1600" b="1" strike="noStrik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US" sz="1600" b="1" strike="noStrike" dirty="0" smtClean="0">
                          <a:effectLst/>
                          <a:latin typeface="+mn-lt"/>
                          <a:ea typeface="Calibri" panose="020F0502020204030204" pitchFamily="34" charset="0"/>
                          <a:cs typeface="Times New Roman" panose="02020603050405020304" pitchFamily="18" charset="0"/>
                        </a:rPr>
                        <a:t>74.1% (69.6%-78.0%)</a:t>
                      </a:r>
                      <a:endParaRPr lang="en-US" sz="1600" b="1" strike="noStrike"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latin typeface="+mn-lt"/>
                          <a:ea typeface="Calibri" panose="020F0502020204030204" pitchFamily="34" charset="0"/>
                          <a:cs typeface="Times New Roman" panose="02020603050405020304" pitchFamily="18" charset="0"/>
                        </a:rPr>
                        <a:t>73.4% (68.0%-78.1%)</a:t>
                      </a: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latin typeface="+mn-lt"/>
                          <a:ea typeface="Calibri" panose="020F0502020204030204" pitchFamily="34" charset="0"/>
                          <a:cs typeface="Times New Roman" panose="02020603050405020304" pitchFamily="18" charset="0"/>
                        </a:rPr>
                        <a:t>65.5% (55.2%-74.0%)</a:t>
                      </a: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latin typeface="+mn-lt"/>
                          <a:ea typeface="Calibri" panose="020F0502020204030204" pitchFamily="34" charset="0"/>
                          <a:cs typeface="Times New Roman" panose="02020603050405020304" pitchFamily="18" charset="0"/>
                        </a:rPr>
                        <a:t>73.8% (63.9%-81.4%)</a:t>
                      </a:r>
                    </a:p>
                  </a:txBody>
                  <a:tcPr marL="68580" marR="68580" marT="0" marB="0" anchor="ctr"/>
                </a:tc>
                <a:tc>
                  <a:txBody>
                    <a:bodyPr/>
                    <a:lstStyle/>
                    <a:p>
                      <a:pPr marL="0" marR="0" lvl="0" indent="0" algn="ctr" defTabSz="654312" rtl="0" eaLnBrk="1" fontAlgn="auto" latinLnBrk="0" hangingPunct="1">
                        <a:lnSpc>
                          <a:spcPct val="115000"/>
                        </a:lnSpc>
                        <a:spcBef>
                          <a:spcPts val="0"/>
                        </a:spcBef>
                        <a:spcAft>
                          <a:spcPts val="0"/>
                        </a:spcAft>
                        <a:buClrTx/>
                        <a:buSzTx/>
                        <a:buFontTx/>
                        <a:buNone/>
                        <a:tabLst/>
                        <a:defRPr/>
                      </a:pPr>
                      <a:r>
                        <a:rPr lang="en-US" sz="1600" b="1" strike="noStrike" dirty="0" smtClean="0">
                          <a:effectLst/>
                          <a:latin typeface="+mn-lt"/>
                          <a:ea typeface="Calibri" panose="020F0502020204030204" pitchFamily="34" charset="0"/>
                          <a:cs typeface="Times New Roman" panose="02020603050405020304" pitchFamily="18" charset="0"/>
                        </a:rPr>
                        <a:t>80.8% (71.6%-87.3%)</a:t>
                      </a:r>
                    </a:p>
                  </a:txBody>
                  <a:tcPr marL="68580" marR="68580" marT="0" marB="0" anchor="ctr"/>
                </a:tc>
                <a:extLst>
                  <a:ext uri="{0D108BD9-81ED-4DB2-BD59-A6C34878D82A}">
                    <a16:rowId xmlns:a16="http://schemas.microsoft.com/office/drawing/2014/main" xmlns="" val="10013"/>
                  </a:ext>
                </a:extLst>
              </a:tr>
            </a:tbl>
          </a:graphicData>
        </a:graphic>
      </p:graphicFrame>
      <p:grpSp>
        <p:nvGrpSpPr>
          <p:cNvPr id="2295" name="Group 2294"/>
          <p:cNvGrpSpPr/>
          <p:nvPr/>
        </p:nvGrpSpPr>
        <p:grpSpPr>
          <a:xfrm>
            <a:off x="31794389" y="18173229"/>
            <a:ext cx="6229411" cy="798056"/>
            <a:chOff x="19180" y="18106366"/>
            <a:chExt cx="8820259" cy="798056"/>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80" y="18106366"/>
              <a:ext cx="6160368" cy="798056"/>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9758" y="18433918"/>
              <a:ext cx="2749681" cy="446227"/>
            </a:xfrm>
            <a:prstGeom prst="rect">
              <a:avLst/>
            </a:prstGeom>
          </p:spPr>
        </p:pic>
      </p:grpSp>
      <p:sp>
        <p:nvSpPr>
          <p:cNvPr id="2300" name="Rectangle 2299"/>
          <p:cNvSpPr/>
          <p:nvPr/>
        </p:nvSpPr>
        <p:spPr bwMode="auto">
          <a:xfrm>
            <a:off x="4800600" y="14580788"/>
            <a:ext cx="187325" cy="295520"/>
          </a:xfrm>
          <a:prstGeom prst="rect">
            <a:avLst/>
          </a:prstGeom>
          <a:noFill/>
          <a:ln w="9525" cap="flat" cmpd="sng" algn="ctr">
            <a:noFill/>
            <a:prstDash val="solid"/>
            <a:round/>
            <a:headEnd type="none" w="med" len="med"/>
            <a:tailEnd type="none" w="med" len="med"/>
          </a:ln>
          <a:effectLst/>
        </p:spPr>
        <p:txBody>
          <a:bodyPr vert="horz" wrap="square" lIns="179286" tIns="89643" rIns="179286" bIns="89643" numCol="1" rtlCol="0" anchor="t" anchorCtr="0" compatLnSpc="1">
            <a:prstTxWarp prst="textNoShape">
              <a:avLst/>
            </a:prstTxWarp>
          </a:bodyPr>
          <a:lstStyle/>
          <a:p>
            <a:pPr marL="0" marR="0" indent="0" algn="just" defTabSz="1876425" rtl="0" eaLnBrk="1" fontAlgn="base" latinLnBrk="0" hangingPunct="1">
              <a:lnSpc>
                <a:spcPct val="100000"/>
              </a:lnSpc>
              <a:spcBef>
                <a:spcPct val="20000"/>
              </a:spcBef>
              <a:spcAft>
                <a:spcPct val="0"/>
              </a:spcAft>
              <a:buClrTx/>
              <a:buSzTx/>
              <a:buFontTx/>
              <a:buNone/>
              <a:tabLst/>
            </a:pPr>
            <a:endParaRPr kumimoji="0" lang="en-US" sz="3400" b="0" i="0" u="none" strike="noStrike" cap="none" normalizeH="0" baseline="0" smtClean="0">
              <a:ln>
                <a:noFill/>
              </a:ln>
              <a:solidFill>
                <a:schemeClr val="tx1"/>
              </a:solidFill>
              <a:effectLst/>
              <a:latin typeface="Arial" pitchFamily="34" charset="0"/>
            </a:endParaRPr>
          </a:p>
        </p:txBody>
      </p:sp>
      <p:sp>
        <p:nvSpPr>
          <p:cNvPr id="384" name="Rectangle 2723"/>
          <p:cNvSpPr>
            <a:spLocks noChangeArrowheads="1"/>
          </p:cNvSpPr>
          <p:nvPr/>
        </p:nvSpPr>
        <p:spPr bwMode="auto">
          <a:xfrm>
            <a:off x="31531792" y="16602460"/>
            <a:ext cx="6674260" cy="128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8291" tIns="64145" rIns="128291" bIns="64145" anchor="ctr">
            <a:spAutoFit/>
          </a:bodyPr>
          <a:lstStyle/>
          <a:p>
            <a:pPr marL="242826" indent="-242826" defTabSz="1339506">
              <a:defRPr/>
            </a:pPr>
            <a:r>
              <a:rPr lang="en-US" sz="3000" b="1" u="sng" dirty="0" smtClean="0">
                <a:solidFill>
                  <a:schemeClr val="bg1"/>
                </a:solidFill>
                <a:latin typeface="Arial" charset="0"/>
              </a:rPr>
              <a:t>References</a:t>
            </a:r>
          </a:p>
          <a:p>
            <a:pPr marL="12700" indent="-12700" defTabSz="1339506">
              <a:defRPr/>
            </a:pPr>
            <a:r>
              <a:rPr lang="en-US" sz="1500" b="1" dirty="0">
                <a:solidFill>
                  <a:srgbClr val="0A0A0A"/>
                </a:solidFill>
                <a:latin typeface="Arial" charset="0"/>
                <a:cs typeface="Times New Roman" pitchFamily="18" charset="0"/>
              </a:rPr>
              <a:t>1. </a:t>
            </a:r>
            <a:r>
              <a:rPr lang="en-US" sz="1500" b="1" dirty="0" smtClean="0">
                <a:solidFill>
                  <a:srgbClr val="0A0A0A"/>
                </a:solidFill>
                <a:latin typeface="Arial" charset="0"/>
                <a:cs typeface="Times New Roman" pitchFamily="18" charset="0"/>
              </a:rPr>
              <a:t>Mulligan et al J Natl Cancer </a:t>
            </a:r>
            <a:r>
              <a:rPr lang="en-US" sz="1500" b="1" dirty="0" err="1" smtClean="0">
                <a:solidFill>
                  <a:srgbClr val="0A0A0A"/>
                </a:solidFill>
                <a:latin typeface="Arial" charset="0"/>
                <a:cs typeface="Times New Roman" pitchFamily="18" charset="0"/>
              </a:rPr>
              <a:t>Inst</a:t>
            </a:r>
            <a:r>
              <a:rPr lang="en-US" sz="1500" b="1" dirty="0" smtClean="0">
                <a:solidFill>
                  <a:srgbClr val="0A0A0A"/>
                </a:solidFill>
                <a:latin typeface="Arial" charset="0"/>
                <a:cs typeface="Times New Roman" pitchFamily="18" charset="0"/>
              </a:rPr>
              <a:t> 2014; 2</a:t>
            </a:r>
            <a:r>
              <a:rPr lang="en-US" sz="1500" b="1" dirty="0">
                <a:solidFill>
                  <a:srgbClr val="0A0A0A"/>
                </a:solidFill>
                <a:latin typeface="Arial" charset="0"/>
                <a:cs typeface="Times New Roman" pitchFamily="18" charset="0"/>
              </a:rPr>
              <a:t>. </a:t>
            </a:r>
            <a:r>
              <a:rPr lang="en-US" sz="1500" b="1" dirty="0" smtClean="0">
                <a:solidFill>
                  <a:srgbClr val="0A0A0A"/>
                </a:solidFill>
                <a:latin typeface="Arial" charset="0"/>
                <a:cs typeface="Times New Roman" pitchFamily="18" charset="0"/>
              </a:rPr>
              <a:t>Linden et </a:t>
            </a:r>
            <a:r>
              <a:rPr lang="en-US" sz="1500" b="1" dirty="0">
                <a:solidFill>
                  <a:srgbClr val="0A0A0A"/>
                </a:solidFill>
                <a:latin typeface="Arial" charset="0"/>
                <a:cs typeface="Times New Roman" pitchFamily="18" charset="0"/>
              </a:rPr>
              <a:t>al J Clin Oncol 2007; </a:t>
            </a:r>
            <a:r>
              <a:rPr lang="en-US" sz="1500" b="1" dirty="0" smtClean="0">
                <a:solidFill>
                  <a:srgbClr val="0A0A0A"/>
                </a:solidFill>
                <a:latin typeface="Arial" charset="0"/>
                <a:cs typeface="Times New Roman" pitchFamily="18" charset="0"/>
              </a:rPr>
              <a:t>3. Adams et al J Clin Oncol 2014; 4. </a:t>
            </a:r>
            <a:r>
              <a:rPr lang="en-US" sz="1500" b="1" dirty="0" err="1" smtClean="0">
                <a:solidFill>
                  <a:srgbClr val="0A0A0A"/>
                </a:solidFill>
                <a:latin typeface="Arial" charset="0"/>
                <a:cs typeface="Times New Roman" pitchFamily="18" charset="0"/>
              </a:rPr>
              <a:t>Denkert</a:t>
            </a:r>
            <a:r>
              <a:rPr lang="en-US" sz="1500" b="1" dirty="0" smtClean="0">
                <a:solidFill>
                  <a:srgbClr val="0A0A0A"/>
                </a:solidFill>
                <a:latin typeface="Arial" charset="0"/>
                <a:cs typeface="Times New Roman" pitchFamily="18" charset="0"/>
              </a:rPr>
              <a:t> et al J Clin Oncol 2010; 5. </a:t>
            </a:r>
            <a:r>
              <a:rPr lang="en-US" sz="1500" b="1" dirty="0" err="1" smtClean="0">
                <a:solidFill>
                  <a:srgbClr val="0A0A0A"/>
                </a:solidFill>
                <a:latin typeface="Arial" charset="0"/>
                <a:cs typeface="Times New Roman" pitchFamily="18" charset="0"/>
              </a:rPr>
              <a:t>Loi</a:t>
            </a:r>
            <a:r>
              <a:rPr lang="en-US" sz="1500" b="1" dirty="0" smtClean="0">
                <a:solidFill>
                  <a:srgbClr val="0A0A0A"/>
                </a:solidFill>
                <a:latin typeface="Arial" charset="0"/>
                <a:cs typeface="Times New Roman" pitchFamily="18" charset="0"/>
              </a:rPr>
              <a:t> et al J Clin Oncol 2013.</a:t>
            </a:r>
            <a:endParaRPr lang="en-US" sz="1500" b="1" dirty="0">
              <a:solidFill>
                <a:srgbClr val="0A0A0A"/>
              </a:solidFill>
              <a:latin typeface="Arial" charset="0"/>
              <a:cs typeface="Times New Roman" pitchFamily="18" charset="0"/>
            </a:endParaRPr>
          </a:p>
        </p:txBody>
      </p:sp>
      <p:grpSp>
        <p:nvGrpSpPr>
          <p:cNvPr id="10" name="Group 9"/>
          <p:cNvGrpSpPr/>
          <p:nvPr/>
        </p:nvGrpSpPr>
        <p:grpSpPr>
          <a:xfrm>
            <a:off x="31343013" y="3849618"/>
            <a:ext cx="6680787" cy="5233988"/>
            <a:chOff x="31343013" y="3849618"/>
            <a:chExt cx="6680787" cy="5233988"/>
          </a:xfrm>
        </p:grpSpPr>
        <p:sp>
          <p:nvSpPr>
            <p:cNvPr id="355" name="Text Box 2170"/>
            <p:cNvSpPr txBox="1">
              <a:spLocks noChangeArrowheads="1"/>
            </p:cNvSpPr>
            <p:nvPr/>
          </p:nvSpPr>
          <p:spPr bwMode="auto">
            <a:xfrm>
              <a:off x="31343013" y="3849618"/>
              <a:ext cx="6680787" cy="997483"/>
            </a:xfrm>
            <a:prstGeom prst="rect">
              <a:avLst/>
            </a:prstGeom>
            <a:noFill/>
            <a:ln w="9525">
              <a:noFill/>
              <a:miter lim="800000"/>
              <a:headEnd/>
              <a:tailEnd/>
            </a:ln>
          </p:spPr>
          <p:txBody>
            <a:bodyPr wrap="square" lIns="134393" tIns="67198" rIns="134393" bIns="67198">
              <a:spAutoFit/>
            </a:bodyPr>
            <a:lstStyle/>
            <a:p>
              <a:pPr algn="ctr" defTabSz="1725169">
                <a:spcBef>
                  <a:spcPct val="20000"/>
                </a:spcBef>
              </a:pPr>
              <a:r>
                <a:rPr lang="en-US" sz="2800" b="1" dirty="0" smtClean="0">
                  <a:solidFill>
                    <a:schemeClr val="bg1"/>
                  </a:solidFill>
                </a:rPr>
                <a:t>Figure 4: Association of DDRD </a:t>
              </a:r>
              <a:r>
                <a:rPr lang="en-US" sz="2800" b="1" dirty="0">
                  <a:solidFill>
                    <a:schemeClr val="bg1"/>
                  </a:solidFill>
                </a:rPr>
                <a:t>s</a:t>
              </a:r>
              <a:r>
                <a:rPr lang="en-US" sz="2800" b="1" dirty="0" smtClean="0">
                  <a:solidFill>
                    <a:schemeClr val="bg1"/>
                  </a:solidFill>
                </a:rPr>
                <a:t>core with TIL </a:t>
              </a:r>
              <a:r>
                <a:rPr lang="en-US" sz="2800" b="1" dirty="0">
                  <a:solidFill>
                    <a:schemeClr val="bg1"/>
                  </a:solidFill>
                </a:rPr>
                <a:t>d</a:t>
              </a:r>
              <a:r>
                <a:rPr lang="en-US" sz="2800" b="1" dirty="0" smtClean="0">
                  <a:solidFill>
                    <a:schemeClr val="bg1"/>
                  </a:solidFill>
                </a:rPr>
                <a:t>ensity</a:t>
              </a:r>
              <a:endParaRPr lang="en-US" sz="2000" b="1" dirty="0">
                <a:solidFill>
                  <a:srgbClr val="FF0000"/>
                </a:solidFill>
              </a:endParaRPr>
            </a:p>
          </p:txBody>
        </p:sp>
        <p:grpSp>
          <p:nvGrpSpPr>
            <p:cNvPr id="4" name="Group 4"/>
            <p:cNvGrpSpPr>
              <a:grpSpLocks noChangeAspect="1"/>
            </p:cNvGrpSpPr>
            <p:nvPr/>
          </p:nvGrpSpPr>
          <p:grpSpPr bwMode="auto">
            <a:xfrm>
              <a:off x="31498254" y="4724400"/>
              <a:ext cx="6079700" cy="4359206"/>
              <a:chOff x="20157" y="3508"/>
              <a:chExt cx="3251" cy="2331"/>
            </a:xfrm>
          </p:grpSpPr>
          <p:sp>
            <p:nvSpPr>
              <p:cNvPr id="5" name="AutoShape 3"/>
              <p:cNvSpPr>
                <a:spLocks noChangeAspect="1" noChangeArrowheads="1" noTextEdit="1"/>
              </p:cNvSpPr>
              <p:nvPr/>
            </p:nvSpPr>
            <p:spPr bwMode="auto">
              <a:xfrm>
                <a:off x="20238" y="3533"/>
                <a:ext cx="3168" cy="23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093" name="Group 205"/>
              <p:cNvGrpSpPr>
                <a:grpSpLocks/>
              </p:cNvGrpSpPr>
              <p:nvPr/>
            </p:nvGrpSpPr>
            <p:grpSpPr bwMode="auto">
              <a:xfrm>
                <a:off x="20157" y="3508"/>
                <a:ext cx="3251" cy="2331"/>
                <a:chOff x="20157" y="3508"/>
                <a:chExt cx="3251" cy="2331"/>
              </a:xfrm>
            </p:grpSpPr>
            <p:sp>
              <p:nvSpPr>
                <p:cNvPr id="173" name="Rectangle 5"/>
                <p:cNvSpPr>
                  <a:spLocks noChangeArrowheads="1"/>
                </p:cNvSpPr>
                <p:nvPr/>
              </p:nvSpPr>
              <p:spPr bwMode="auto">
                <a:xfrm>
                  <a:off x="20157" y="3531"/>
                  <a:ext cx="3251" cy="2308"/>
                </a:xfrm>
                <a:prstGeom prst="rect">
                  <a:avLst/>
                </a:prstGeom>
                <a:solidFill>
                  <a:schemeClr val="tx1"/>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6"/>
                <p:cNvSpPr>
                  <a:spLocks noChangeArrowheads="1"/>
                </p:cNvSpPr>
                <p:nvPr/>
              </p:nvSpPr>
              <p:spPr bwMode="auto">
                <a:xfrm>
                  <a:off x="20238" y="3508"/>
                  <a:ext cx="3166" cy="2302"/>
                </a:xfrm>
                <a:prstGeom prst="rect">
                  <a:avLst/>
                </a:prstGeom>
                <a:solidFill>
                  <a:schemeClr val="tx1"/>
                </a:solidFill>
                <a:ln w="6350">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5" name="Rectangle 7"/>
                <p:cNvSpPr>
                  <a:spLocks noChangeArrowheads="1"/>
                </p:cNvSpPr>
                <p:nvPr/>
              </p:nvSpPr>
              <p:spPr bwMode="auto">
                <a:xfrm>
                  <a:off x="20551" y="3756"/>
                  <a:ext cx="2772" cy="1768"/>
                </a:xfrm>
                <a:prstGeom prst="rect">
                  <a:avLst/>
                </a:prstGeom>
                <a:solidFill>
                  <a:srgbClr val="FFFFFF"/>
                </a:solidFill>
                <a:ln w="63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6" name="Line 8"/>
                <p:cNvSpPr>
                  <a:spLocks noChangeShapeType="1"/>
                </p:cNvSpPr>
                <p:nvPr/>
              </p:nvSpPr>
              <p:spPr bwMode="auto">
                <a:xfrm>
                  <a:off x="20551" y="5301"/>
                  <a:ext cx="2772" cy="0"/>
                </a:xfrm>
                <a:prstGeom prst="line">
                  <a:avLst/>
                </a:prstGeom>
                <a:noFill/>
                <a:ln w="12700">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Line 9"/>
                <p:cNvSpPr>
                  <a:spLocks noChangeShapeType="1"/>
                </p:cNvSpPr>
                <p:nvPr/>
              </p:nvSpPr>
              <p:spPr bwMode="auto">
                <a:xfrm>
                  <a:off x="20551" y="4942"/>
                  <a:ext cx="2772" cy="0"/>
                </a:xfrm>
                <a:prstGeom prst="line">
                  <a:avLst/>
                </a:prstGeom>
                <a:noFill/>
                <a:ln w="12700">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Line 10"/>
                <p:cNvSpPr>
                  <a:spLocks noChangeShapeType="1"/>
                </p:cNvSpPr>
                <p:nvPr/>
              </p:nvSpPr>
              <p:spPr bwMode="auto">
                <a:xfrm>
                  <a:off x="20551" y="4581"/>
                  <a:ext cx="2772" cy="0"/>
                </a:xfrm>
                <a:prstGeom prst="line">
                  <a:avLst/>
                </a:prstGeom>
                <a:noFill/>
                <a:ln w="12700">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Line 11"/>
                <p:cNvSpPr>
                  <a:spLocks noChangeShapeType="1"/>
                </p:cNvSpPr>
                <p:nvPr/>
              </p:nvSpPr>
              <p:spPr bwMode="auto">
                <a:xfrm>
                  <a:off x="20551" y="4220"/>
                  <a:ext cx="2772" cy="0"/>
                </a:xfrm>
                <a:prstGeom prst="line">
                  <a:avLst/>
                </a:prstGeom>
                <a:noFill/>
                <a:ln w="12700">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Line 12"/>
                <p:cNvSpPr>
                  <a:spLocks noChangeShapeType="1"/>
                </p:cNvSpPr>
                <p:nvPr/>
              </p:nvSpPr>
              <p:spPr bwMode="auto">
                <a:xfrm>
                  <a:off x="20551" y="3859"/>
                  <a:ext cx="2772" cy="0"/>
                </a:xfrm>
                <a:prstGeom prst="line">
                  <a:avLst/>
                </a:prstGeom>
                <a:noFill/>
                <a:ln w="12700">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Oval 13"/>
                <p:cNvSpPr>
                  <a:spLocks noChangeArrowheads="1"/>
                </p:cNvSpPr>
                <p:nvPr/>
              </p:nvSpPr>
              <p:spPr bwMode="auto">
                <a:xfrm>
                  <a:off x="21252" y="457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Oval 14"/>
                <p:cNvSpPr>
                  <a:spLocks noChangeArrowheads="1"/>
                </p:cNvSpPr>
                <p:nvPr/>
              </p:nvSpPr>
              <p:spPr bwMode="auto">
                <a:xfrm>
                  <a:off x="20616" y="5242"/>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Oval 15"/>
                <p:cNvSpPr>
                  <a:spLocks noChangeArrowheads="1"/>
                </p:cNvSpPr>
                <p:nvPr/>
              </p:nvSpPr>
              <p:spPr bwMode="auto">
                <a:xfrm>
                  <a:off x="21920" y="439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Oval 16"/>
                <p:cNvSpPr>
                  <a:spLocks noChangeArrowheads="1"/>
                </p:cNvSpPr>
                <p:nvPr/>
              </p:nvSpPr>
              <p:spPr bwMode="auto">
                <a:xfrm>
                  <a:off x="20751" y="513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Oval 17"/>
                <p:cNvSpPr>
                  <a:spLocks noChangeArrowheads="1"/>
                </p:cNvSpPr>
                <p:nvPr/>
              </p:nvSpPr>
              <p:spPr bwMode="auto">
                <a:xfrm>
                  <a:off x="20751" y="482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Oval 18"/>
                <p:cNvSpPr>
                  <a:spLocks noChangeArrowheads="1"/>
                </p:cNvSpPr>
                <p:nvPr/>
              </p:nvSpPr>
              <p:spPr bwMode="auto">
                <a:xfrm>
                  <a:off x="20751" y="511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Oval 19"/>
                <p:cNvSpPr>
                  <a:spLocks noChangeArrowheads="1"/>
                </p:cNvSpPr>
                <p:nvPr/>
              </p:nvSpPr>
              <p:spPr bwMode="auto">
                <a:xfrm>
                  <a:off x="20918" y="464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Oval 20"/>
                <p:cNvSpPr>
                  <a:spLocks noChangeArrowheads="1"/>
                </p:cNvSpPr>
                <p:nvPr/>
              </p:nvSpPr>
              <p:spPr bwMode="auto">
                <a:xfrm>
                  <a:off x="20918" y="515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Oval 21"/>
                <p:cNvSpPr>
                  <a:spLocks noChangeArrowheads="1"/>
                </p:cNvSpPr>
                <p:nvPr/>
              </p:nvSpPr>
              <p:spPr bwMode="auto">
                <a:xfrm>
                  <a:off x="21252" y="492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4" name="Oval 22"/>
                <p:cNvSpPr>
                  <a:spLocks noChangeArrowheads="1"/>
                </p:cNvSpPr>
                <p:nvPr/>
              </p:nvSpPr>
              <p:spPr bwMode="auto">
                <a:xfrm>
                  <a:off x="20616" y="529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5" name="Oval 23"/>
                <p:cNvSpPr>
                  <a:spLocks noChangeArrowheads="1"/>
                </p:cNvSpPr>
                <p:nvPr/>
              </p:nvSpPr>
              <p:spPr bwMode="auto">
                <a:xfrm>
                  <a:off x="20918" y="475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6" name="Oval 24"/>
                <p:cNvSpPr>
                  <a:spLocks noChangeArrowheads="1"/>
                </p:cNvSpPr>
                <p:nvPr/>
              </p:nvSpPr>
              <p:spPr bwMode="auto">
                <a:xfrm>
                  <a:off x="21252" y="467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7" name="Oval 25"/>
                <p:cNvSpPr>
                  <a:spLocks noChangeArrowheads="1"/>
                </p:cNvSpPr>
                <p:nvPr/>
              </p:nvSpPr>
              <p:spPr bwMode="auto">
                <a:xfrm>
                  <a:off x="21252" y="436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8" name="Oval 26"/>
                <p:cNvSpPr>
                  <a:spLocks noChangeArrowheads="1"/>
                </p:cNvSpPr>
                <p:nvPr/>
              </p:nvSpPr>
              <p:spPr bwMode="auto">
                <a:xfrm>
                  <a:off x="21920" y="436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09" name="Oval 27"/>
                <p:cNvSpPr>
                  <a:spLocks noChangeArrowheads="1"/>
                </p:cNvSpPr>
                <p:nvPr/>
              </p:nvSpPr>
              <p:spPr bwMode="auto">
                <a:xfrm>
                  <a:off x="20918" y="476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0" name="Oval 28"/>
                <p:cNvSpPr>
                  <a:spLocks noChangeArrowheads="1"/>
                </p:cNvSpPr>
                <p:nvPr/>
              </p:nvSpPr>
              <p:spPr bwMode="auto">
                <a:xfrm>
                  <a:off x="20616" y="4691"/>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1" name="Oval 29"/>
                <p:cNvSpPr>
                  <a:spLocks noChangeArrowheads="1"/>
                </p:cNvSpPr>
                <p:nvPr/>
              </p:nvSpPr>
              <p:spPr bwMode="auto">
                <a:xfrm>
                  <a:off x="20751" y="475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2" name="Oval 30"/>
                <p:cNvSpPr>
                  <a:spLocks noChangeArrowheads="1"/>
                </p:cNvSpPr>
                <p:nvPr/>
              </p:nvSpPr>
              <p:spPr bwMode="auto">
                <a:xfrm>
                  <a:off x="20616" y="4889"/>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3" name="Oval 31"/>
                <p:cNvSpPr>
                  <a:spLocks noChangeArrowheads="1"/>
                </p:cNvSpPr>
                <p:nvPr/>
              </p:nvSpPr>
              <p:spPr bwMode="auto">
                <a:xfrm>
                  <a:off x="20918" y="494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4" name="Oval 32"/>
                <p:cNvSpPr>
                  <a:spLocks noChangeArrowheads="1"/>
                </p:cNvSpPr>
                <p:nvPr/>
              </p:nvSpPr>
              <p:spPr bwMode="auto">
                <a:xfrm>
                  <a:off x="20918" y="474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5" name="Oval 33"/>
                <p:cNvSpPr>
                  <a:spLocks noChangeArrowheads="1"/>
                </p:cNvSpPr>
                <p:nvPr/>
              </p:nvSpPr>
              <p:spPr bwMode="auto">
                <a:xfrm>
                  <a:off x="20751" y="482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6" name="Oval 34"/>
                <p:cNvSpPr>
                  <a:spLocks noChangeArrowheads="1"/>
                </p:cNvSpPr>
                <p:nvPr/>
              </p:nvSpPr>
              <p:spPr bwMode="auto">
                <a:xfrm>
                  <a:off x="20616" y="4867"/>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7" name="Oval 35"/>
                <p:cNvSpPr>
                  <a:spLocks noChangeArrowheads="1"/>
                </p:cNvSpPr>
                <p:nvPr/>
              </p:nvSpPr>
              <p:spPr bwMode="auto">
                <a:xfrm>
                  <a:off x="20751" y="478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8" name="Oval 36"/>
                <p:cNvSpPr>
                  <a:spLocks noChangeArrowheads="1"/>
                </p:cNvSpPr>
                <p:nvPr/>
              </p:nvSpPr>
              <p:spPr bwMode="auto">
                <a:xfrm>
                  <a:off x="20918" y="46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9" name="Oval 37"/>
                <p:cNvSpPr>
                  <a:spLocks noChangeArrowheads="1"/>
                </p:cNvSpPr>
                <p:nvPr/>
              </p:nvSpPr>
              <p:spPr bwMode="auto">
                <a:xfrm>
                  <a:off x="20918" y="425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0" name="Oval 38"/>
                <p:cNvSpPr>
                  <a:spLocks noChangeArrowheads="1"/>
                </p:cNvSpPr>
                <p:nvPr/>
              </p:nvSpPr>
              <p:spPr bwMode="auto">
                <a:xfrm>
                  <a:off x="21252" y="489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1" name="Oval 39"/>
                <p:cNvSpPr>
                  <a:spLocks noChangeArrowheads="1"/>
                </p:cNvSpPr>
                <p:nvPr/>
              </p:nvSpPr>
              <p:spPr bwMode="auto">
                <a:xfrm>
                  <a:off x="20616" y="4992"/>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2" name="Oval 40"/>
                <p:cNvSpPr>
                  <a:spLocks noChangeArrowheads="1"/>
                </p:cNvSpPr>
                <p:nvPr/>
              </p:nvSpPr>
              <p:spPr bwMode="auto">
                <a:xfrm>
                  <a:off x="20918" y="492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3" name="Oval 41"/>
                <p:cNvSpPr>
                  <a:spLocks noChangeArrowheads="1"/>
                </p:cNvSpPr>
                <p:nvPr/>
              </p:nvSpPr>
              <p:spPr bwMode="auto">
                <a:xfrm>
                  <a:off x="21252" y="507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4" name="Oval 42"/>
                <p:cNvSpPr>
                  <a:spLocks noChangeArrowheads="1"/>
                </p:cNvSpPr>
                <p:nvPr/>
              </p:nvSpPr>
              <p:spPr bwMode="auto">
                <a:xfrm>
                  <a:off x="20616" y="4670"/>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5" name="Oval 43"/>
                <p:cNvSpPr>
                  <a:spLocks noChangeArrowheads="1"/>
                </p:cNvSpPr>
                <p:nvPr/>
              </p:nvSpPr>
              <p:spPr bwMode="auto">
                <a:xfrm>
                  <a:off x="20918" y="469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6" name="Oval 44"/>
                <p:cNvSpPr>
                  <a:spLocks noChangeArrowheads="1"/>
                </p:cNvSpPr>
                <p:nvPr/>
              </p:nvSpPr>
              <p:spPr bwMode="auto">
                <a:xfrm>
                  <a:off x="20616" y="429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7" name="Oval 45"/>
                <p:cNvSpPr>
                  <a:spLocks noChangeArrowheads="1"/>
                </p:cNvSpPr>
                <p:nvPr/>
              </p:nvSpPr>
              <p:spPr bwMode="auto">
                <a:xfrm>
                  <a:off x="21586" y="445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8" name="Oval 46"/>
                <p:cNvSpPr>
                  <a:spLocks noChangeArrowheads="1"/>
                </p:cNvSpPr>
                <p:nvPr/>
              </p:nvSpPr>
              <p:spPr bwMode="auto">
                <a:xfrm>
                  <a:off x="21252" y="501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9" name="Oval 47"/>
                <p:cNvSpPr>
                  <a:spLocks noChangeArrowheads="1"/>
                </p:cNvSpPr>
                <p:nvPr/>
              </p:nvSpPr>
              <p:spPr bwMode="auto">
                <a:xfrm>
                  <a:off x="21586" y="452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0" name="Oval 48"/>
                <p:cNvSpPr>
                  <a:spLocks noChangeArrowheads="1"/>
                </p:cNvSpPr>
                <p:nvPr/>
              </p:nvSpPr>
              <p:spPr bwMode="auto">
                <a:xfrm>
                  <a:off x="20616" y="5152"/>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1" name="Oval 49"/>
                <p:cNvSpPr>
                  <a:spLocks noChangeArrowheads="1"/>
                </p:cNvSpPr>
                <p:nvPr/>
              </p:nvSpPr>
              <p:spPr bwMode="auto">
                <a:xfrm>
                  <a:off x="21920" y="419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2" name="Oval 50"/>
                <p:cNvSpPr>
                  <a:spLocks noChangeArrowheads="1"/>
                </p:cNvSpPr>
                <p:nvPr/>
              </p:nvSpPr>
              <p:spPr bwMode="auto">
                <a:xfrm>
                  <a:off x="21252" y="415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3" name="Oval 51"/>
                <p:cNvSpPr>
                  <a:spLocks noChangeArrowheads="1"/>
                </p:cNvSpPr>
                <p:nvPr/>
              </p:nvSpPr>
              <p:spPr bwMode="auto">
                <a:xfrm>
                  <a:off x="21920" y="428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4" name="Oval 52"/>
                <p:cNvSpPr>
                  <a:spLocks noChangeArrowheads="1"/>
                </p:cNvSpPr>
                <p:nvPr/>
              </p:nvSpPr>
              <p:spPr bwMode="auto">
                <a:xfrm>
                  <a:off x="22254" y="4240"/>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5" name="Oval 53"/>
                <p:cNvSpPr>
                  <a:spLocks noChangeArrowheads="1"/>
                </p:cNvSpPr>
                <p:nvPr/>
              </p:nvSpPr>
              <p:spPr bwMode="auto">
                <a:xfrm>
                  <a:off x="21252" y="438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6" name="Oval 54"/>
                <p:cNvSpPr>
                  <a:spLocks noChangeArrowheads="1"/>
                </p:cNvSpPr>
                <p:nvPr/>
              </p:nvSpPr>
              <p:spPr bwMode="auto">
                <a:xfrm>
                  <a:off x="22254" y="414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7" name="Oval 55"/>
                <p:cNvSpPr>
                  <a:spLocks noChangeArrowheads="1"/>
                </p:cNvSpPr>
                <p:nvPr/>
              </p:nvSpPr>
              <p:spPr bwMode="auto">
                <a:xfrm>
                  <a:off x="20584" y="499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8" name="Oval 56"/>
                <p:cNvSpPr>
                  <a:spLocks noChangeArrowheads="1"/>
                </p:cNvSpPr>
                <p:nvPr/>
              </p:nvSpPr>
              <p:spPr bwMode="auto">
                <a:xfrm>
                  <a:off x="20918" y="467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9" name="Oval 57"/>
                <p:cNvSpPr>
                  <a:spLocks noChangeArrowheads="1"/>
                </p:cNvSpPr>
                <p:nvPr/>
              </p:nvSpPr>
              <p:spPr bwMode="auto">
                <a:xfrm>
                  <a:off x="20616" y="472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0" name="Oval 58"/>
                <p:cNvSpPr>
                  <a:spLocks noChangeArrowheads="1"/>
                </p:cNvSpPr>
                <p:nvPr/>
              </p:nvSpPr>
              <p:spPr bwMode="auto">
                <a:xfrm>
                  <a:off x="20584" y="501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1" name="Oval 59"/>
                <p:cNvSpPr>
                  <a:spLocks noChangeArrowheads="1"/>
                </p:cNvSpPr>
                <p:nvPr/>
              </p:nvSpPr>
              <p:spPr bwMode="auto">
                <a:xfrm>
                  <a:off x="21586" y="467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2" name="Oval 60"/>
                <p:cNvSpPr>
                  <a:spLocks noChangeArrowheads="1"/>
                </p:cNvSpPr>
                <p:nvPr/>
              </p:nvSpPr>
              <p:spPr bwMode="auto">
                <a:xfrm>
                  <a:off x="20584" y="490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3" name="Oval 61"/>
                <p:cNvSpPr>
                  <a:spLocks noChangeArrowheads="1"/>
                </p:cNvSpPr>
                <p:nvPr/>
              </p:nvSpPr>
              <p:spPr bwMode="auto">
                <a:xfrm>
                  <a:off x="20918" y="441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4" name="Oval 62"/>
                <p:cNvSpPr>
                  <a:spLocks noChangeArrowheads="1"/>
                </p:cNvSpPr>
                <p:nvPr/>
              </p:nvSpPr>
              <p:spPr bwMode="auto">
                <a:xfrm>
                  <a:off x="20616" y="5056"/>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 name="Oval 63"/>
                <p:cNvSpPr>
                  <a:spLocks noChangeArrowheads="1"/>
                </p:cNvSpPr>
                <p:nvPr/>
              </p:nvSpPr>
              <p:spPr bwMode="auto">
                <a:xfrm>
                  <a:off x="20616" y="5117"/>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6" name="Oval 64"/>
                <p:cNvSpPr>
                  <a:spLocks noChangeArrowheads="1"/>
                </p:cNvSpPr>
                <p:nvPr/>
              </p:nvSpPr>
              <p:spPr bwMode="auto">
                <a:xfrm>
                  <a:off x="20918" y="476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7" name="Oval 65"/>
                <p:cNvSpPr>
                  <a:spLocks noChangeArrowheads="1"/>
                </p:cNvSpPr>
                <p:nvPr/>
              </p:nvSpPr>
              <p:spPr bwMode="auto">
                <a:xfrm>
                  <a:off x="20616" y="4887"/>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8" name="Oval 66"/>
                <p:cNvSpPr>
                  <a:spLocks noChangeArrowheads="1"/>
                </p:cNvSpPr>
                <p:nvPr/>
              </p:nvSpPr>
              <p:spPr bwMode="auto">
                <a:xfrm>
                  <a:off x="20616" y="4923"/>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9" name="Oval 67"/>
                <p:cNvSpPr>
                  <a:spLocks noChangeArrowheads="1"/>
                </p:cNvSpPr>
                <p:nvPr/>
              </p:nvSpPr>
              <p:spPr bwMode="auto">
                <a:xfrm>
                  <a:off x="20918" y="534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0" name="Oval 68"/>
                <p:cNvSpPr>
                  <a:spLocks noChangeArrowheads="1"/>
                </p:cNvSpPr>
                <p:nvPr/>
              </p:nvSpPr>
              <p:spPr bwMode="auto">
                <a:xfrm>
                  <a:off x="20584" y="464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1" name="Oval 69"/>
                <p:cNvSpPr>
                  <a:spLocks noChangeArrowheads="1"/>
                </p:cNvSpPr>
                <p:nvPr/>
              </p:nvSpPr>
              <p:spPr bwMode="auto">
                <a:xfrm>
                  <a:off x="21252" y="47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2" name="Oval 70"/>
                <p:cNvSpPr>
                  <a:spLocks noChangeArrowheads="1"/>
                </p:cNvSpPr>
                <p:nvPr/>
              </p:nvSpPr>
              <p:spPr bwMode="auto">
                <a:xfrm>
                  <a:off x="21252" y="483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3" name="Oval 71"/>
                <p:cNvSpPr>
                  <a:spLocks noChangeArrowheads="1"/>
                </p:cNvSpPr>
                <p:nvPr/>
              </p:nvSpPr>
              <p:spPr bwMode="auto">
                <a:xfrm>
                  <a:off x="20918" y="461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4" name="Oval 72"/>
                <p:cNvSpPr>
                  <a:spLocks noChangeArrowheads="1"/>
                </p:cNvSpPr>
                <p:nvPr/>
              </p:nvSpPr>
              <p:spPr bwMode="auto">
                <a:xfrm>
                  <a:off x="20918" y="506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5" name="Oval 73"/>
                <p:cNvSpPr>
                  <a:spLocks noChangeArrowheads="1"/>
                </p:cNvSpPr>
                <p:nvPr/>
              </p:nvSpPr>
              <p:spPr bwMode="auto">
                <a:xfrm>
                  <a:off x="21252" y="479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6" name="Oval 74"/>
                <p:cNvSpPr>
                  <a:spLocks noChangeArrowheads="1"/>
                </p:cNvSpPr>
                <p:nvPr/>
              </p:nvSpPr>
              <p:spPr bwMode="auto">
                <a:xfrm>
                  <a:off x="21252" y="491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7" name="Oval 75"/>
                <p:cNvSpPr>
                  <a:spLocks noChangeArrowheads="1"/>
                </p:cNvSpPr>
                <p:nvPr/>
              </p:nvSpPr>
              <p:spPr bwMode="auto">
                <a:xfrm>
                  <a:off x="22588" y="4169"/>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8" name="Oval 76"/>
                <p:cNvSpPr>
                  <a:spLocks noChangeArrowheads="1"/>
                </p:cNvSpPr>
                <p:nvPr/>
              </p:nvSpPr>
              <p:spPr bwMode="auto">
                <a:xfrm>
                  <a:off x="21252" y="424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9" name="Oval 77"/>
                <p:cNvSpPr>
                  <a:spLocks noChangeArrowheads="1"/>
                </p:cNvSpPr>
                <p:nvPr/>
              </p:nvSpPr>
              <p:spPr bwMode="auto">
                <a:xfrm>
                  <a:off x="20584" y="501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0" name="Oval 78"/>
                <p:cNvSpPr>
                  <a:spLocks noChangeArrowheads="1"/>
                </p:cNvSpPr>
                <p:nvPr/>
              </p:nvSpPr>
              <p:spPr bwMode="auto">
                <a:xfrm>
                  <a:off x="21920" y="447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1" name="Oval 79"/>
                <p:cNvSpPr>
                  <a:spLocks noChangeArrowheads="1"/>
                </p:cNvSpPr>
                <p:nvPr/>
              </p:nvSpPr>
              <p:spPr bwMode="auto">
                <a:xfrm>
                  <a:off x="21586" y="452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2" name="Oval 80"/>
                <p:cNvSpPr>
                  <a:spLocks noChangeArrowheads="1"/>
                </p:cNvSpPr>
                <p:nvPr/>
              </p:nvSpPr>
              <p:spPr bwMode="auto">
                <a:xfrm>
                  <a:off x="20616" y="5094"/>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3" name="Oval 81"/>
                <p:cNvSpPr>
                  <a:spLocks noChangeArrowheads="1"/>
                </p:cNvSpPr>
                <p:nvPr/>
              </p:nvSpPr>
              <p:spPr bwMode="auto">
                <a:xfrm>
                  <a:off x="20616" y="5223"/>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4" name="Oval 82"/>
                <p:cNvSpPr>
                  <a:spLocks noChangeArrowheads="1"/>
                </p:cNvSpPr>
                <p:nvPr/>
              </p:nvSpPr>
              <p:spPr bwMode="auto">
                <a:xfrm>
                  <a:off x="20584" y="514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5" name="Oval 83"/>
                <p:cNvSpPr>
                  <a:spLocks noChangeArrowheads="1"/>
                </p:cNvSpPr>
                <p:nvPr/>
              </p:nvSpPr>
              <p:spPr bwMode="auto">
                <a:xfrm>
                  <a:off x="20918" y="472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6" name="Oval 84"/>
                <p:cNvSpPr>
                  <a:spLocks noChangeArrowheads="1"/>
                </p:cNvSpPr>
                <p:nvPr/>
              </p:nvSpPr>
              <p:spPr bwMode="auto">
                <a:xfrm>
                  <a:off x="20616" y="4426"/>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7" name="Oval 85"/>
                <p:cNvSpPr>
                  <a:spLocks noChangeArrowheads="1"/>
                </p:cNvSpPr>
                <p:nvPr/>
              </p:nvSpPr>
              <p:spPr bwMode="auto">
                <a:xfrm>
                  <a:off x="20584" y="443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8" name="Oval 86"/>
                <p:cNvSpPr>
                  <a:spLocks noChangeArrowheads="1"/>
                </p:cNvSpPr>
                <p:nvPr/>
              </p:nvSpPr>
              <p:spPr bwMode="auto">
                <a:xfrm>
                  <a:off x="21252" y="498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9" name="Oval 87"/>
                <p:cNvSpPr>
                  <a:spLocks noChangeArrowheads="1"/>
                </p:cNvSpPr>
                <p:nvPr/>
              </p:nvSpPr>
              <p:spPr bwMode="auto">
                <a:xfrm>
                  <a:off x="21586" y="464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0" name="Oval 88"/>
                <p:cNvSpPr>
                  <a:spLocks noChangeArrowheads="1"/>
                </p:cNvSpPr>
                <p:nvPr/>
              </p:nvSpPr>
              <p:spPr bwMode="auto">
                <a:xfrm>
                  <a:off x="20616" y="5257"/>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1" name="Oval 89"/>
                <p:cNvSpPr>
                  <a:spLocks noChangeArrowheads="1"/>
                </p:cNvSpPr>
                <p:nvPr/>
              </p:nvSpPr>
              <p:spPr bwMode="auto">
                <a:xfrm>
                  <a:off x="21252" y="479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2" name="Oval 90"/>
                <p:cNvSpPr>
                  <a:spLocks noChangeArrowheads="1"/>
                </p:cNvSpPr>
                <p:nvPr/>
              </p:nvSpPr>
              <p:spPr bwMode="auto">
                <a:xfrm>
                  <a:off x="20918" y="469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3" name="Oval 91"/>
                <p:cNvSpPr>
                  <a:spLocks noChangeArrowheads="1"/>
                </p:cNvSpPr>
                <p:nvPr/>
              </p:nvSpPr>
              <p:spPr bwMode="auto">
                <a:xfrm>
                  <a:off x="20616" y="5322"/>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4" name="Oval 92"/>
                <p:cNvSpPr>
                  <a:spLocks noChangeArrowheads="1"/>
                </p:cNvSpPr>
                <p:nvPr/>
              </p:nvSpPr>
              <p:spPr bwMode="auto">
                <a:xfrm>
                  <a:off x="20584" y="453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5" name="Oval 93"/>
                <p:cNvSpPr>
                  <a:spLocks noChangeArrowheads="1"/>
                </p:cNvSpPr>
                <p:nvPr/>
              </p:nvSpPr>
              <p:spPr bwMode="auto">
                <a:xfrm>
                  <a:off x="20584" y="492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6" name="Oval 94"/>
                <p:cNvSpPr>
                  <a:spLocks noChangeArrowheads="1"/>
                </p:cNvSpPr>
                <p:nvPr/>
              </p:nvSpPr>
              <p:spPr bwMode="auto">
                <a:xfrm>
                  <a:off x="20918" y="500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7" name="Oval 95"/>
                <p:cNvSpPr>
                  <a:spLocks noChangeArrowheads="1"/>
                </p:cNvSpPr>
                <p:nvPr/>
              </p:nvSpPr>
              <p:spPr bwMode="auto">
                <a:xfrm>
                  <a:off x="20616" y="5127"/>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8" name="Oval 96"/>
                <p:cNvSpPr>
                  <a:spLocks noChangeArrowheads="1"/>
                </p:cNvSpPr>
                <p:nvPr/>
              </p:nvSpPr>
              <p:spPr bwMode="auto">
                <a:xfrm>
                  <a:off x="20918" y="487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9" name="Oval 97"/>
                <p:cNvSpPr>
                  <a:spLocks noChangeArrowheads="1"/>
                </p:cNvSpPr>
                <p:nvPr/>
              </p:nvSpPr>
              <p:spPr bwMode="auto">
                <a:xfrm>
                  <a:off x="20918" y="512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0" name="Oval 98"/>
                <p:cNvSpPr>
                  <a:spLocks noChangeArrowheads="1"/>
                </p:cNvSpPr>
                <p:nvPr/>
              </p:nvSpPr>
              <p:spPr bwMode="auto">
                <a:xfrm>
                  <a:off x="20918" y="476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1" name="Oval 99"/>
                <p:cNvSpPr>
                  <a:spLocks noChangeArrowheads="1"/>
                </p:cNvSpPr>
                <p:nvPr/>
              </p:nvSpPr>
              <p:spPr bwMode="auto">
                <a:xfrm>
                  <a:off x="20616" y="5067"/>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2" name="Oval 100"/>
                <p:cNvSpPr>
                  <a:spLocks noChangeArrowheads="1"/>
                </p:cNvSpPr>
                <p:nvPr/>
              </p:nvSpPr>
              <p:spPr bwMode="auto">
                <a:xfrm>
                  <a:off x="20584" y="540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3" name="Oval 101"/>
                <p:cNvSpPr>
                  <a:spLocks noChangeArrowheads="1"/>
                </p:cNvSpPr>
                <p:nvPr/>
              </p:nvSpPr>
              <p:spPr bwMode="auto">
                <a:xfrm>
                  <a:off x="21252" y="473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4" name="Oval 102"/>
                <p:cNvSpPr>
                  <a:spLocks noChangeArrowheads="1"/>
                </p:cNvSpPr>
                <p:nvPr/>
              </p:nvSpPr>
              <p:spPr bwMode="auto">
                <a:xfrm>
                  <a:off x="22254" y="414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5" name="Oval 103"/>
                <p:cNvSpPr>
                  <a:spLocks noChangeArrowheads="1"/>
                </p:cNvSpPr>
                <p:nvPr/>
              </p:nvSpPr>
              <p:spPr bwMode="auto">
                <a:xfrm>
                  <a:off x="21586" y="438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6" name="Oval 104"/>
                <p:cNvSpPr>
                  <a:spLocks noChangeArrowheads="1"/>
                </p:cNvSpPr>
                <p:nvPr/>
              </p:nvSpPr>
              <p:spPr bwMode="auto">
                <a:xfrm>
                  <a:off x="20918" y="505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7" name="Oval 105"/>
                <p:cNvSpPr>
                  <a:spLocks noChangeArrowheads="1"/>
                </p:cNvSpPr>
                <p:nvPr/>
              </p:nvSpPr>
              <p:spPr bwMode="auto">
                <a:xfrm>
                  <a:off x="22588" y="4854"/>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8" name="Oval 106"/>
                <p:cNvSpPr>
                  <a:spLocks noChangeArrowheads="1"/>
                </p:cNvSpPr>
                <p:nvPr/>
              </p:nvSpPr>
              <p:spPr bwMode="auto">
                <a:xfrm>
                  <a:off x="21252" y="44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9" name="Oval 107"/>
                <p:cNvSpPr>
                  <a:spLocks noChangeArrowheads="1"/>
                </p:cNvSpPr>
                <p:nvPr/>
              </p:nvSpPr>
              <p:spPr bwMode="auto">
                <a:xfrm>
                  <a:off x="20616" y="4837"/>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0" name="Oval 108"/>
                <p:cNvSpPr>
                  <a:spLocks noChangeArrowheads="1"/>
                </p:cNvSpPr>
                <p:nvPr/>
              </p:nvSpPr>
              <p:spPr bwMode="auto">
                <a:xfrm>
                  <a:off x="21920" y="443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1" name="Oval 109"/>
                <p:cNvSpPr>
                  <a:spLocks noChangeArrowheads="1"/>
                </p:cNvSpPr>
                <p:nvPr/>
              </p:nvSpPr>
              <p:spPr bwMode="auto">
                <a:xfrm>
                  <a:off x="20918" y="431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2" name="Oval 110"/>
                <p:cNvSpPr>
                  <a:spLocks noChangeArrowheads="1"/>
                </p:cNvSpPr>
                <p:nvPr/>
              </p:nvSpPr>
              <p:spPr bwMode="auto">
                <a:xfrm>
                  <a:off x="20616" y="5040"/>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3" name="Oval 111"/>
                <p:cNvSpPr>
                  <a:spLocks noChangeArrowheads="1"/>
                </p:cNvSpPr>
                <p:nvPr/>
              </p:nvSpPr>
              <p:spPr bwMode="auto">
                <a:xfrm>
                  <a:off x="21586" y="404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4" name="Oval 112"/>
                <p:cNvSpPr>
                  <a:spLocks noChangeArrowheads="1"/>
                </p:cNvSpPr>
                <p:nvPr/>
              </p:nvSpPr>
              <p:spPr bwMode="auto">
                <a:xfrm>
                  <a:off x="21586" y="427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5" name="Oval 113"/>
                <p:cNvSpPr>
                  <a:spLocks noChangeArrowheads="1"/>
                </p:cNvSpPr>
                <p:nvPr/>
              </p:nvSpPr>
              <p:spPr bwMode="auto">
                <a:xfrm>
                  <a:off x="20918" y="464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6" name="Oval 114"/>
                <p:cNvSpPr>
                  <a:spLocks noChangeArrowheads="1"/>
                </p:cNvSpPr>
                <p:nvPr/>
              </p:nvSpPr>
              <p:spPr bwMode="auto">
                <a:xfrm>
                  <a:off x="21586" y="414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7" name="Oval 115"/>
                <p:cNvSpPr>
                  <a:spLocks noChangeArrowheads="1"/>
                </p:cNvSpPr>
                <p:nvPr/>
              </p:nvSpPr>
              <p:spPr bwMode="auto">
                <a:xfrm>
                  <a:off x="20584" y="514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8" name="Oval 116"/>
                <p:cNvSpPr>
                  <a:spLocks noChangeArrowheads="1"/>
                </p:cNvSpPr>
                <p:nvPr/>
              </p:nvSpPr>
              <p:spPr bwMode="auto">
                <a:xfrm>
                  <a:off x="20918" y="494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9" name="Oval 117"/>
                <p:cNvSpPr>
                  <a:spLocks noChangeArrowheads="1"/>
                </p:cNvSpPr>
                <p:nvPr/>
              </p:nvSpPr>
              <p:spPr bwMode="auto">
                <a:xfrm>
                  <a:off x="20616" y="4739"/>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0" name="Oval 118"/>
                <p:cNvSpPr>
                  <a:spLocks noChangeArrowheads="1"/>
                </p:cNvSpPr>
                <p:nvPr/>
              </p:nvSpPr>
              <p:spPr bwMode="auto">
                <a:xfrm>
                  <a:off x="20616" y="491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1" name="Oval 119"/>
                <p:cNvSpPr>
                  <a:spLocks noChangeArrowheads="1"/>
                </p:cNvSpPr>
                <p:nvPr/>
              </p:nvSpPr>
              <p:spPr bwMode="auto">
                <a:xfrm>
                  <a:off x="20918" y="493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2" name="Oval 120"/>
                <p:cNvSpPr>
                  <a:spLocks noChangeArrowheads="1"/>
                </p:cNvSpPr>
                <p:nvPr/>
              </p:nvSpPr>
              <p:spPr bwMode="auto">
                <a:xfrm>
                  <a:off x="21252" y="469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3" name="Oval 121"/>
                <p:cNvSpPr>
                  <a:spLocks noChangeArrowheads="1"/>
                </p:cNvSpPr>
                <p:nvPr/>
              </p:nvSpPr>
              <p:spPr bwMode="auto">
                <a:xfrm>
                  <a:off x="22254" y="4266"/>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4" name="Oval 122"/>
                <p:cNvSpPr>
                  <a:spLocks noChangeArrowheads="1"/>
                </p:cNvSpPr>
                <p:nvPr/>
              </p:nvSpPr>
              <p:spPr bwMode="auto">
                <a:xfrm>
                  <a:off x="20584" y="531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5" name="Oval 123"/>
                <p:cNvSpPr>
                  <a:spLocks noChangeArrowheads="1"/>
                </p:cNvSpPr>
                <p:nvPr/>
              </p:nvSpPr>
              <p:spPr bwMode="auto">
                <a:xfrm>
                  <a:off x="20918" y="450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6" name="Oval 124"/>
                <p:cNvSpPr>
                  <a:spLocks noChangeArrowheads="1"/>
                </p:cNvSpPr>
                <p:nvPr/>
              </p:nvSpPr>
              <p:spPr bwMode="auto">
                <a:xfrm>
                  <a:off x="20616" y="4971"/>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7" name="Oval 125"/>
                <p:cNvSpPr>
                  <a:spLocks noChangeArrowheads="1"/>
                </p:cNvSpPr>
                <p:nvPr/>
              </p:nvSpPr>
              <p:spPr bwMode="auto">
                <a:xfrm>
                  <a:off x="21252" y="459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8" name="Oval 126"/>
                <p:cNvSpPr>
                  <a:spLocks noChangeArrowheads="1"/>
                </p:cNvSpPr>
                <p:nvPr/>
              </p:nvSpPr>
              <p:spPr bwMode="auto">
                <a:xfrm>
                  <a:off x="20616" y="4837"/>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9" name="Oval 127"/>
                <p:cNvSpPr>
                  <a:spLocks noChangeArrowheads="1"/>
                </p:cNvSpPr>
                <p:nvPr/>
              </p:nvSpPr>
              <p:spPr bwMode="auto">
                <a:xfrm>
                  <a:off x="20918" y="466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0" name="Oval 128"/>
                <p:cNvSpPr>
                  <a:spLocks noChangeArrowheads="1"/>
                </p:cNvSpPr>
                <p:nvPr/>
              </p:nvSpPr>
              <p:spPr bwMode="auto">
                <a:xfrm>
                  <a:off x="20584" y="515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1" name="Oval 129"/>
                <p:cNvSpPr>
                  <a:spLocks noChangeArrowheads="1"/>
                </p:cNvSpPr>
                <p:nvPr/>
              </p:nvSpPr>
              <p:spPr bwMode="auto">
                <a:xfrm>
                  <a:off x="20918" y="483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2" name="Oval 130"/>
                <p:cNvSpPr>
                  <a:spLocks noChangeArrowheads="1"/>
                </p:cNvSpPr>
                <p:nvPr/>
              </p:nvSpPr>
              <p:spPr bwMode="auto">
                <a:xfrm>
                  <a:off x="21586" y="480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3" name="Oval 131"/>
                <p:cNvSpPr>
                  <a:spLocks noChangeArrowheads="1"/>
                </p:cNvSpPr>
                <p:nvPr/>
              </p:nvSpPr>
              <p:spPr bwMode="auto">
                <a:xfrm>
                  <a:off x="22254" y="4808"/>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4" name="Oval 132"/>
                <p:cNvSpPr>
                  <a:spLocks noChangeArrowheads="1"/>
                </p:cNvSpPr>
                <p:nvPr/>
              </p:nvSpPr>
              <p:spPr bwMode="auto">
                <a:xfrm>
                  <a:off x="20616" y="4858"/>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5" name="Oval 133"/>
                <p:cNvSpPr>
                  <a:spLocks noChangeArrowheads="1"/>
                </p:cNvSpPr>
                <p:nvPr/>
              </p:nvSpPr>
              <p:spPr bwMode="auto">
                <a:xfrm>
                  <a:off x="20918" y="472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6" name="Oval 134"/>
                <p:cNvSpPr>
                  <a:spLocks noChangeArrowheads="1"/>
                </p:cNvSpPr>
                <p:nvPr/>
              </p:nvSpPr>
              <p:spPr bwMode="auto">
                <a:xfrm>
                  <a:off x="20918" y="470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7" name="Oval 135"/>
                <p:cNvSpPr>
                  <a:spLocks noChangeArrowheads="1"/>
                </p:cNvSpPr>
                <p:nvPr/>
              </p:nvSpPr>
              <p:spPr bwMode="auto">
                <a:xfrm>
                  <a:off x="20584" y="507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8" name="Oval 136"/>
                <p:cNvSpPr>
                  <a:spLocks noChangeArrowheads="1"/>
                </p:cNvSpPr>
                <p:nvPr/>
              </p:nvSpPr>
              <p:spPr bwMode="auto">
                <a:xfrm>
                  <a:off x="22588" y="4291"/>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9" name="Oval 137"/>
                <p:cNvSpPr>
                  <a:spLocks noChangeArrowheads="1"/>
                </p:cNvSpPr>
                <p:nvPr/>
              </p:nvSpPr>
              <p:spPr bwMode="auto">
                <a:xfrm>
                  <a:off x="20918" y="476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0" name="Oval 138"/>
                <p:cNvSpPr>
                  <a:spLocks noChangeArrowheads="1"/>
                </p:cNvSpPr>
                <p:nvPr/>
              </p:nvSpPr>
              <p:spPr bwMode="auto">
                <a:xfrm>
                  <a:off x="20918" y="468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1" name="Oval 139"/>
                <p:cNvSpPr>
                  <a:spLocks noChangeArrowheads="1"/>
                </p:cNvSpPr>
                <p:nvPr/>
              </p:nvSpPr>
              <p:spPr bwMode="auto">
                <a:xfrm>
                  <a:off x="20918" y="427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2" name="Oval 140"/>
                <p:cNvSpPr>
                  <a:spLocks noChangeArrowheads="1"/>
                </p:cNvSpPr>
                <p:nvPr/>
              </p:nvSpPr>
              <p:spPr bwMode="auto">
                <a:xfrm>
                  <a:off x="20918" y="491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3" name="Oval 141"/>
                <p:cNvSpPr>
                  <a:spLocks noChangeArrowheads="1"/>
                </p:cNvSpPr>
                <p:nvPr/>
              </p:nvSpPr>
              <p:spPr bwMode="auto">
                <a:xfrm>
                  <a:off x="20918" y="462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4" name="Oval 142"/>
                <p:cNvSpPr>
                  <a:spLocks noChangeArrowheads="1"/>
                </p:cNvSpPr>
                <p:nvPr/>
              </p:nvSpPr>
              <p:spPr bwMode="auto">
                <a:xfrm>
                  <a:off x="21252" y="489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5" name="Oval 143"/>
                <p:cNvSpPr>
                  <a:spLocks noChangeArrowheads="1"/>
                </p:cNvSpPr>
                <p:nvPr/>
              </p:nvSpPr>
              <p:spPr bwMode="auto">
                <a:xfrm>
                  <a:off x="21586" y="473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6" name="Oval 144"/>
                <p:cNvSpPr>
                  <a:spLocks noChangeArrowheads="1"/>
                </p:cNvSpPr>
                <p:nvPr/>
              </p:nvSpPr>
              <p:spPr bwMode="auto">
                <a:xfrm>
                  <a:off x="21586" y="503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7" name="Oval 145"/>
                <p:cNvSpPr>
                  <a:spLocks noChangeArrowheads="1"/>
                </p:cNvSpPr>
                <p:nvPr/>
              </p:nvSpPr>
              <p:spPr bwMode="auto">
                <a:xfrm>
                  <a:off x="20584" y="513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8" name="Oval 146"/>
                <p:cNvSpPr>
                  <a:spLocks noChangeArrowheads="1"/>
                </p:cNvSpPr>
                <p:nvPr/>
              </p:nvSpPr>
              <p:spPr bwMode="auto">
                <a:xfrm>
                  <a:off x="21920" y="461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29" name="Oval 147"/>
                <p:cNvSpPr>
                  <a:spLocks noChangeArrowheads="1"/>
                </p:cNvSpPr>
                <p:nvPr/>
              </p:nvSpPr>
              <p:spPr bwMode="auto">
                <a:xfrm>
                  <a:off x="21920" y="470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0" name="Oval 148"/>
                <p:cNvSpPr>
                  <a:spLocks noChangeArrowheads="1"/>
                </p:cNvSpPr>
                <p:nvPr/>
              </p:nvSpPr>
              <p:spPr bwMode="auto">
                <a:xfrm>
                  <a:off x="20918" y="502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1" name="Oval 149"/>
                <p:cNvSpPr>
                  <a:spLocks noChangeArrowheads="1"/>
                </p:cNvSpPr>
                <p:nvPr/>
              </p:nvSpPr>
              <p:spPr bwMode="auto">
                <a:xfrm>
                  <a:off x="21586" y="469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2" name="Oval 150"/>
                <p:cNvSpPr>
                  <a:spLocks noChangeArrowheads="1"/>
                </p:cNvSpPr>
                <p:nvPr/>
              </p:nvSpPr>
              <p:spPr bwMode="auto">
                <a:xfrm>
                  <a:off x="20918" y="456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3" name="Oval 151"/>
                <p:cNvSpPr>
                  <a:spLocks noChangeArrowheads="1"/>
                </p:cNvSpPr>
                <p:nvPr/>
              </p:nvSpPr>
              <p:spPr bwMode="auto">
                <a:xfrm>
                  <a:off x="20918" y="510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4" name="Oval 152"/>
                <p:cNvSpPr>
                  <a:spLocks noChangeArrowheads="1"/>
                </p:cNvSpPr>
                <p:nvPr/>
              </p:nvSpPr>
              <p:spPr bwMode="auto">
                <a:xfrm>
                  <a:off x="20918" y="510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5" name="Oval 153"/>
                <p:cNvSpPr>
                  <a:spLocks noChangeArrowheads="1"/>
                </p:cNvSpPr>
                <p:nvPr/>
              </p:nvSpPr>
              <p:spPr bwMode="auto">
                <a:xfrm>
                  <a:off x="20918" y="492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6" name="Oval 154"/>
                <p:cNvSpPr>
                  <a:spLocks noChangeArrowheads="1"/>
                </p:cNvSpPr>
                <p:nvPr/>
              </p:nvSpPr>
              <p:spPr bwMode="auto">
                <a:xfrm>
                  <a:off x="21252" y="473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7" name="Oval 155"/>
                <p:cNvSpPr>
                  <a:spLocks noChangeArrowheads="1"/>
                </p:cNvSpPr>
                <p:nvPr/>
              </p:nvSpPr>
              <p:spPr bwMode="auto">
                <a:xfrm>
                  <a:off x="22254" y="4001"/>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8" name="Oval 156"/>
                <p:cNvSpPr>
                  <a:spLocks noChangeArrowheads="1"/>
                </p:cNvSpPr>
                <p:nvPr/>
              </p:nvSpPr>
              <p:spPr bwMode="auto">
                <a:xfrm>
                  <a:off x="21252" y="403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9" name="Oval 157"/>
                <p:cNvSpPr>
                  <a:spLocks noChangeArrowheads="1"/>
                </p:cNvSpPr>
                <p:nvPr/>
              </p:nvSpPr>
              <p:spPr bwMode="auto">
                <a:xfrm>
                  <a:off x="20918" y="460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0" name="Oval 158"/>
                <p:cNvSpPr>
                  <a:spLocks noChangeArrowheads="1"/>
                </p:cNvSpPr>
                <p:nvPr/>
              </p:nvSpPr>
              <p:spPr bwMode="auto">
                <a:xfrm>
                  <a:off x="21252" y="467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1" name="Oval 159"/>
                <p:cNvSpPr>
                  <a:spLocks noChangeArrowheads="1"/>
                </p:cNvSpPr>
                <p:nvPr/>
              </p:nvSpPr>
              <p:spPr bwMode="auto">
                <a:xfrm>
                  <a:off x="20584" y="477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2" name="Oval 160"/>
                <p:cNvSpPr>
                  <a:spLocks noChangeArrowheads="1"/>
                </p:cNvSpPr>
                <p:nvPr/>
              </p:nvSpPr>
              <p:spPr bwMode="auto">
                <a:xfrm>
                  <a:off x="21586" y="431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3" name="Oval 161"/>
                <p:cNvSpPr>
                  <a:spLocks noChangeArrowheads="1"/>
                </p:cNvSpPr>
                <p:nvPr/>
              </p:nvSpPr>
              <p:spPr bwMode="auto">
                <a:xfrm>
                  <a:off x="21252" y="462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4" name="Oval 162"/>
                <p:cNvSpPr>
                  <a:spLocks noChangeArrowheads="1"/>
                </p:cNvSpPr>
                <p:nvPr/>
              </p:nvSpPr>
              <p:spPr bwMode="auto">
                <a:xfrm>
                  <a:off x="20918" y="476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5" name="Oval 163"/>
                <p:cNvSpPr>
                  <a:spLocks noChangeArrowheads="1"/>
                </p:cNvSpPr>
                <p:nvPr/>
              </p:nvSpPr>
              <p:spPr bwMode="auto">
                <a:xfrm>
                  <a:off x="22588" y="428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6" name="Oval 164"/>
                <p:cNvSpPr>
                  <a:spLocks noChangeArrowheads="1"/>
                </p:cNvSpPr>
                <p:nvPr/>
              </p:nvSpPr>
              <p:spPr bwMode="auto">
                <a:xfrm>
                  <a:off x="20584" y="480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7" name="Oval 165"/>
                <p:cNvSpPr>
                  <a:spLocks noChangeArrowheads="1"/>
                </p:cNvSpPr>
                <p:nvPr/>
              </p:nvSpPr>
              <p:spPr bwMode="auto">
                <a:xfrm>
                  <a:off x="21252" y="484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8" name="Oval 166"/>
                <p:cNvSpPr>
                  <a:spLocks noChangeArrowheads="1"/>
                </p:cNvSpPr>
                <p:nvPr/>
              </p:nvSpPr>
              <p:spPr bwMode="auto">
                <a:xfrm>
                  <a:off x="20616" y="5002"/>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9" name="Oval 167"/>
                <p:cNvSpPr>
                  <a:spLocks noChangeArrowheads="1"/>
                </p:cNvSpPr>
                <p:nvPr/>
              </p:nvSpPr>
              <p:spPr bwMode="auto">
                <a:xfrm>
                  <a:off x="21586" y="47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0" name="Oval 168"/>
                <p:cNvSpPr>
                  <a:spLocks noChangeArrowheads="1"/>
                </p:cNvSpPr>
                <p:nvPr/>
              </p:nvSpPr>
              <p:spPr bwMode="auto">
                <a:xfrm>
                  <a:off x="21252" y="488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1" name="Oval 169"/>
                <p:cNvSpPr>
                  <a:spLocks noChangeArrowheads="1"/>
                </p:cNvSpPr>
                <p:nvPr/>
              </p:nvSpPr>
              <p:spPr bwMode="auto">
                <a:xfrm>
                  <a:off x="21252" y="430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2" name="Oval 170"/>
                <p:cNvSpPr>
                  <a:spLocks noChangeArrowheads="1"/>
                </p:cNvSpPr>
                <p:nvPr/>
              </p:nvSpPr>
              <p:spPr bwMode="auto">
                <a:xfrm>
                  <a:off x="22254" y="4044"/>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3" name="Oval 171"/>
                <p:cNvSpPr>
                  <a:spLocks noChangeArrowheads="1"/>
                </p:cNvSpPr>
                <p:nvPr/>
              </p:nvSpPr>
              <p:spPr bwMode="auto">
                <a:xfrm>
                  <a:off x="21252" y="480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4" name="Oval 172"/>
                <p:cNvSpPr>
                  <a:spLocks noChangeArrowheads="1"/>
                </p:cNvSpPr>
                <p:nvPr/>
              </p:nvSpPr>
              <p:spPr bwMode="auto">
                <a:xfrm>
                  <a:off x="20918" y="512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5" name="Oval 173"/>
                <p:cNvSpPr>
                  <a:spLocks noChangeArrowheads="1"/>
                </p:cNvSpPr>
                <p:nvPr/>
              </p:nvSpPr>
              <p:spPr bwMode="auto">
                <a:xfrm>
                  <a:off x="21586" y="437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6" name="Oval 174"/>
                <p:cNvSpPr>
                  <a:spLocks noChangeArrowheads="1"/>
                </p:cNvSpPr>
                <p:nvPr/>
              </p:nvSpPr>
              <p:spPr bwMode="auto">
                <a:xfrm>
                  <a:off x="21586" y="472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7" name="Oval 175"/>
                <p:cNvSpPr>
                  <a:spLocks noChangeArrowheads="1"/>
                </p:cNvSpPr>
                <p:nvPr/>
              </p:nvSpPr>
              <p:spPr bwMode="auto">
                <a:xfrm>
                  <a:off x="20616" y="4992"/>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 name="Oval 176"/>
                <p:cNvSpPr>
                  <a:spLocks noChangeArrowheads="1"/>
                </p:cNvSpPr>
                <p:nvPr/>
              </p:nvSpPr>
              <p:spPr bwMode="auto">
                <a:xfrm>
                  <a:off x="21586" y="467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9" name="Oval 177"/>
                <p:cNvSpPr>
                  <a:spLocks noChangeArrowheads="1"/>
                </p:cNvSpPr>
                <p:nvPr/>
              </p:nvSpPr>
              <p:spPr bwMode="auto">
                <a:xfrm>
                  <a:off x="20584" y="517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0" name="Oval 178"/>
                <p:cNvSpPr>
                  <a:spLocks noChangeArrowheads="1"/>
                </p:cNvSpPr>
                <p:nvPr/>
              </p:nvSpPr>
              <p:spPr bwMode="auto">
                <a:xfrm>
                  <a:off x="20918" y="412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1" name="Oval 179"/>
                <p:cNvSpPr>
                  <a:spLocks noChangeArrowheads="1"/>
                </p:cNvSpPr>
                <p:nvPr/>
              </p:nvSpPr>
              <p:spPr bwMode="auto">
                <a:xfrm>
                  <a:off x="20918" y="453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2" name="Oval 180"/>
                <p:cNvSpPr>
                  <a:spLocks noChangeArrowheads="1"/>
                </p:cNvSpPr>
                <p:nvPr/>
              </p:nvSpPr>
              <p:spPr bwMode="auto">
                <a:xfrm>
                  <a:off x="20584" y="481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3" name="Oval 181"/>
                <p:cNvSpPr>
                  <a:spLocks noChangeArrowheads="1"/>
                </p:cNvSpPr>
                <p:nvPr/>
              </p:nvSpPr>
              <p:spPr bwMode="auto">
                <a:xfrm>
                  <a:off x="20918" y="464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4" name="Oval 182"/>
                <p:cNvSpPr>
                  <a:spLocks noChangeArrowheads="1"/>
                </p:cNvSpPr>
                <p:nvPr/>
              </p:nvSpPr>
              <p:spPr bwMode="auto">
                <a:xfrm>
                  <a:off x="21252" y="486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5" name="Oval 183"/>
                <p:cNvSpPr>
                  <a:spLocks noChangeArrowheads="1"/>
                </p:cNvSpPr>
                <p:nvPr/>
              </p:nvSpPr>
              <p:spPr bwMode="auto">
                <a:xfrm>
                  <a:off x="20918" y="471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6" name="Oval 184"/>
                <p:cNvSpPr>
                  <a:spLocks noChangeArrowheads="1"/>
                </p:cNvSpPr>
                <p:nvPr/>
              </p:nvSpPr>
              <p:spPr bwMode="auto">
                <a:xfrm>
                  <a:off x="21252" y="492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7" name="Oval 185"/>
                <p:cNvSpPr>
                  <a:spLocks noChangeArrowheads="1"/>
                </p:cNvSpPr>
                <p:nvPr/>
              </p:nvSpPr>
              <p:spPr bwMode="auto">
                <a:xfrm>
                  <a:off x="21920" y="479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8" name="Oval 186"/>
                <p:cNvSpPr>
                  <a:spLocks noChangeArrowheads="1"/>
                </p:cNvSpPr>
                <p:nvPr/>
              </p:nvSpPr>
              <p:spPr bwMode="auto">
                <a:xfrm>
                  <a:off x="20918" y="503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69" name="Oval 187"/>
                <p:cNvSpPr>
                  <a:spLocks noChangeArrowheads="1"/>
                </p:cNvSpPr>
                <p:nvPr/>
              </p:nvSpPr>
              <p:spPr bwMode="auto">
                <a:xfrm>
                  <a:off x="21586" y="470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0" name="Oval 188"/>
                <p:cNvSpPr>
                  <a:spLocks noChangeArrowheads="1"/>
                </p:cNvSpPr>
                <p:nvPr/>
              </p:nvSpPr>
              <p:spPr bwMode="auto">
                <a:xfrm>
                  <a:off x="20918" y="508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1" name="Oval 189"/>
                <p:cNvSpPr>
                  <a:spLocks noChangeArrowheads="1"/>
                </p:cNvSpPr>
                <p:nvPr/>
              </p:nvSpPr>
              <p:spPr bwMode="auto">
                <a:xfrm>
                  <a:off x="21586" y="458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2" name="Oval 190"/>
                <p:cNvSpPr>
                  <a:spLocks noChangeArrowheads="1"/>
                </p:cNvSpPr>
                <p:nvPr/>
              </p:nvSpPr>
              <p:spPr bwMode="auto">
                <a:xfrm>
                  <a:off x="21252" y="503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3" name="Oval 191"/>
                <p:cNvSpPr>
                  <a:spLocks noChangeArrowheads="1"/>
                </p:cNvSpPr>
                <p:nvPr/>
              </p:nvSpPr>
              <p:spPr bwMode="auto">
                <a:xfrm>
                  <a:off x="20616" y="4900"/>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4" name="Oval 192"/>
                <p:cNvSpPr>
                  <a:spLocks noChangeArrowheads="1"/>
                </p:cNvSpPr>
                <p:nvPr/>
              </p:nvSpPr>
              <p:spPr bwMode="auto">
                <a:xfrm>
                  <a:off x="20616" y="4766"/>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5" name="Oval 193"/>
                <p:cNvSpPr>
                  <a:spLocks noChangeArrowheads="1"/>
                </p:cNvSpPr>
                <p:nvPr/>
              </p:nvSpPr>
              <p:spPr bwMode="auto">
                <a:xfrm>
                  <a:off x="20918" y="449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6" name="Oval 194"/>
                <p:cNvSpPr>
                  <a:spLocks noChangeArrowheads="1"/>
                </p:cNvSpPr>
                <p:nvPr/>
              </p:nvSpPr>
              <p:spPr bwMode="auto">
                <a:xfrm>
                  <a:off x="21252" y="472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7" name="Oval 195"/>
                <p:cNvSpPr>
                  <a:spLocks noChangeArrowheads="1"/>
                </p:cNvSpPr>
                <p:nvPr/>
              </p:nvSpPr>
              <p:spPr bwMode="auto">
                <a:xfrm>
                  <a:off x="21920" y="430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8" name="Oval 196"/>
                <p:cNvSpPr>
                  <a:spLocks noChangeArrowheads="1"/>
                </p:cNvSpPr>
                <p:nvPr/>
              </p:nvSpPr>
              <p:spPr bwMode="auto">
                <a:xfrm>
                  <a:off x="21586" y="485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9" name="Oval 197"/>
                <p:cNvSpPr>
                  <a:spLocks noChangeArrowheads="1"/>
                </p:cNvSpPr>
                <p:nvPr/>
              </p:nvSpPr>
              <p:spPr bwMode="auto">
                <a:xfrm>
                  <a:off x="21586" y="470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0" name="Oval 198"/>
                <p:cNvSpPr>
                  <a:spLocks noChangeArrowheads="1"/>
                </p:cNvSpPr>
                <p:nvPr/>
              </p:nvSpPr>
              <p:spPr bwMode="auto">
                <a:xfrm>
                  <a:off x="22254" y="4368"/>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1" name="Oval 199"/>
                <p:cNvSpPr>
                  <a:spLocks noChangeArrowheads="1"/>
                </p:cNvSpPr>
                <p:nvPr/>
              </p:nvSpPr>
              <p:spPr bwMode="auto">
                <a:xfrm>
                  <a:off x="20918" y="510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2" name="Oval 200"/>
                <p:cNvSpPr>
                  <a:spLocks noChangeArrowheads="1"/>
                </p:cNvSpPr>
                <p:nvPr/>
              </p:nvSpPr>
              <p:spPr bwMode="auto">
                <a:xfrm>
                  <a:off x="20584" y="461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3" name="Oval 201"/>
                <p:cNvSpPr>
                  <a:spLocks noChangeArrowheads="1"/>
                </p:cNvSpPr>
                <p:nvPr/>
              </p:nvSpPr>
              <p:spPr bwMode="auto">
                <a:xfrm>
                  <a:off x="21586" y="428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4" name="Oval 202"/>
                <p:cNvSpPr>
                  <a:spLocks noChangeArrowheads="1"/>
                </p:cNvSpPr>
                <p:nvPr/>
              </p:nvSpPr>
              <p:spPr bwMode="auto">
                <a:xfrm>
                  <a:off x="20918" y="469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5" name="Oval 203"/>
                <p:cNvSpPr>
                  <a:spLocks noChangeArrowheads="1"/>
                </p:cNvSpPr>
                <p:nvPr/>
              </p:nvSpPr>
              <p:spPr bwMode="auto">
                <a:xfrm>
                  <a:off x="20918" y="480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6" name="Oval 204"/>
                <p:cNvSpPr>
                  <a:spLocks noChangeArrowheads="1"/>
                </p:cNvSpPr>
                <p:nvPr/>
              </p:nvSpPr>
              <p:spPr bwMode="auto">
                <a:xfrm>
                  <a:off x="20616" y="4996"/>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094" name="Oval 206"/>
              <p:cNvSpPr>
                <a:spLocks noChangeArrowheads="1"/>
              </p:cNvSpPr>
              <p:nvPr/>
            </p:nvSpPr>
            <p:spPr bwMode="auto">
              <a:xfrm>
                <a:off x="22254" y="4019"/>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5" name="Oval 207"/>
              <p:cNvSpPr>
                <a:spLocks noChangeArrowheads="1"/>
              </p:cNvSpPr>
              <p:nvPr/>
            </p:nvSpPr>
            <p:spPr bwMode="auto">
              <a:xfrm>
                <a:off x="20918" y="545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6" name="Oval 208"/>
              <p:cNvSpPr>
                <a:spLocks noChangeArrowheads="1"/>
              </p:cNvSpPr>
              <p:nvPr/>
            </p:nvSpPr>
            <p:spPr bwMode="auto">
              <a:xfrm>
                <a:off x="20584" y="534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7" name="Oval 209"/>
              <p:cNvSpPr>
                <a:spLocks noChangeArrowheads="1"/>
              </p:cNvSpPr>
              <p:nvPr/>
            </p:nvSpPr>
            <p:spPr bwMode="auto">
              <a:xfrm>
                <a:off x="20918" y="481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8" name="Oval 210"/>
              <p:cNvSpPr>
                <a:spLocks noChangeArrowheads="1"/>
              </p:cNvSpPr>
              <p:nvPr/>
            </p:nvSpPr>
            <p:spPr bwMode="auto">
              <a:xfrm>
                <a:off x="20918" y="508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9" name="Oval 211"/>
              <p:cNvSpPr>
                <a:spLocks noChangeArrowheads="1"/>
              </p:cNvSpPr>
              <p:nvPr/>
            </p:nvSpPr>
            <p:spPr bwMode="auto">
              <a:xfrm>
                <a:off x="21586" y="479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0" name="Oval 212"/>
              <p:cNvSpPr>
                <a:spLocks noChangeArrowheads="1"/>
              </p:cNvSpPr>
              <p:nvPr/>
            </p:nvSpPr>
            <p:spPr bwMode="auto">
              <a:xfrm>
                <a:off x="20918" y="502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1" name="Oval 213"/>
              <p:cNvSpPr>
                <a:spLocks noChangeArrowheads="1"/>
              </p:cNvSpPr>
              <p:nvPr/>
            </p:nvSpPr>
            <p:spPr bwMode="auto">
              <a:xfrm>
                <a:off x="21252" y="486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2" name="Oval 214"/>
              <p:cNvSpPr>
                <a:spLocks noChangeArrowheads="1"/>
              </p:cNvSpPr>
              <p:nvPr/>
            </p:nvSpPr>
            <p:spPr bwMode="auto">
              <a:xfrm>
                <a:off x="20918" y="466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Oval 215"/>
              <p:cNvSpPr>
                <a:spLocks noChangeArrowheads="1"/>
              </p:cNvSpPr>
              <p:nvPr/>
            </p:nvSpPr>
            <p:spPr bwMode="auto">
              <a:xfrm>
                <a:off x="20584" y="509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4" name="Oval 216"/>
              <p:cNvSpPr>
                <a:spLocks noChangeArrowheads="1"/>
              </p:cNvSpPr>
              <p:nvPr/>
            </p:nvSpPr>
            <p:spPr bwMode="auto">
              <a:xfrm>
                <a:off x="20918" y="460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5" name="Oval 217"/>
              <p:cNvSpPr>
                <a:spLocks noChangeArrowheads="1"/>
              </p:cNvSpPr>
              <p:nvPr/>
            </p:nvSpPr>
            <p:spPr bwMode="auto">
              <a:xfrm>
                <a:off x="22922" y="404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6" name="Oval 218"/>
              <p:cNvSpPr>
                <a:spLocks noChangeArrowheads="1"/>
              </p:cNvSpPr>
              <p:nvPr/>
            </p:nvSpPr>
            <p:spPr bwMode="auto">
              <a:xfrm>
                <a:off x="21252" y="458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7" name="Oval 219"/>
              <p:cNvSpPr>
                <a:spLocks noChangeArrowheads="1"/>
              </p:cNvSpPr>
              <p:nvPr/>
            </p:nvSpPr>
            <p:spPr bwMode="auto">
              <a:xfrm>
                <a:off x="21586" y="466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8" name="Oval 220"/>
              <p:cNvSpPr>
                <a:spLocks noChangeArrowheads="1"/>
              </p:cNvSpPr>
              <p:nvPr/>
            </p:nvSpPr>
            <p:spPr bwMode="auto">
              <a:xfrm>
                <a:off x="20918" y="451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9" name="Oval 221"/>
              <p:cNvSpPr>
                <a:spLocks noChangeArrowheads="1"/>
              </p:cNvSpPr>
              <p:nvPr/>
            </p:nvSpPr>
            <p:spPr bwMode="auto">
              <a:xfrm>
                <a:off x="21586" y="436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0" name="Oval 222"/>
              <p:cNvSpPr>
                <a:spLocks noChangeArrowheads="1"/>
              </p:cNvSpPr>
              <p:nvPr/>
            </p:nvSpPr>
            <p:spPr bwMode="auto">
              <a:xfrm>
                <a:off x="21252" y="476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Oval 223"/>
              <p:cNvSpPr>
                <a:spLocks noChangeArrowheads="1"/>
              </p:cNvSpPr>
              <p:nvPr/>
            </p:nvSpPr>
            <p:spPr bwMode="auto">
              <a:xfrm>
                <a:off x="20918" y="427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2" name="Oval 224"/>
              <p:cNvSpPr>
                <a:spLocks noChangeArrowheads="1"/>
              </p:cNvSpPr>
              <p:nvPr/>
            </p:nvSpPr>
            <p:spPr bwMode="auto">
              <a:xfrm>
                <a:off x="20918" y="514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3" name="Oval 225"/>
              <p:cNvSpPr>
                <a:spLocks noChangeArrowheads="1"/>
              </p:cNvSpPr>
              <p:nvPr/>
            </p:nvSpPr>
            <p:spPr bwMode="auto">
              <a:xfrm>
                <a:off x="21586" y="448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4" name="Oval 226"/>
              <p:cNvSpPr>
                <a:spLocks noChangeArrowheads="1"/>
              </p:cNvSpPr>
              <p:nvPr/>
            </p:nvSpPr>
            <p:spPr bwMode="auto">
              <a:xfrm>
                <a:off x="22922" y="4140"/>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5" name="Oval 227"/>
              <p:cNvSpPr>
                <a:spLocks noChangeArrowheads="1"/>
              </p:cNvSpPr>
              <p:nvPr/>
            </p:nvSpPr>
            <p:spPr bwMode="auto">
              <a:xfrm>
                <a:off x="22254" y="4689"/>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6" name="Oval 228"/>
              <p:cNvSpPr>
                <a:spLocks noChangeArrowheads="1"/>
              </p:cNvSpPr>
              <p:nvPr/>
            </p:nvSpPr>
            <p:spPr bwMode="auto">
              <a:xfrm>
                <a:off x="20918" y="480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7" name="Oval 229"/>
              <p:cNvSpPr>
                <a:spLocks noChangeArrowheads="1"/>
              </p:cNvSpPr>
              <p:nvPr/>
            </p:nvSpPr>
            <p:spPr bwMode="auto">
              <a:xfrm>
                <a:off x="20918" y="45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8" name="Oval 230"/>
              <p:cNvSpPr>
                <a:spLocks noChangeArrowheads="1"/>
              </p:cNvSpPr>
              <p:nvPr/>
            </p:nvSpPr>
            <p:spPr bwMode="auto">
              <a:xfrm>
                <a:off x="21920" y="467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9" name="Oval 231"/>
              <p:cNvSpPr>
                <a:spLocks noChangeArrowheads="1"/>
              </p:cNvSpPr>
              <p:nvPr/>
            </p:nvSpPr>
            <p:spPr bwMode="auto">
              <a:xfrm>
                <a:off x="20918" y="514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0" name="Oval 232"/>
              <p:cNvSpPr>
                <a:spLocks noChangeArrowheads="1"/>
              </p:cNvSpPr>
              <p:nvPr/>
            </p:nvSpPr>
            <p:spPr bwMode="auto">
              <a:xfrm>
                <a:off x="22254" y="424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1" name="Oval 233"/>
              <p:cNvSpPr>
                <a:spLocks noChangeArrowheads="1"/>
              </p:cNvSpPr>
              <p:nvPr/>
            </p:nvSpPr>
            <p:spPr bwMode="auto">
              <a:xfrm>
                <a:off x="21252" y="390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2" name="Oval 234"/>
              <p:cNvSpPr>
                <a:spLocks noChangeArrowheads="1"/>
              </p:cNvSpPr>
              <p:nvPr/>
            </p:nvSpPr>
            <p:spPr bwMode="auto">
              <a:xfrm>
                <a:off x="21252" y="493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3" name="Oval 235"/>
              <p:cNvSpPr>
                <a:spLocks noChangeArrowheads="1"/>
              </p:cNvSpPr>
              <p:nvPr/>
            </p:nvSpPr>
            <p:spPr bwMode="auto">
              <a:xfrm>
                <a:off x="20918" y="488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4" name="Oval 236"/>
              <p:cNvSpPr>
                <a:spLocks noChangeArrowheads="1"/>
              </p:cNvSpPr>
              <p:nvPr/>
            </p:nvSpPr>
            <p:spPr bwMode="auto">
              <a:xfrm>
                <a:off x="21920" y="428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6" name="Oval 237"/>
              <p:cNvSpPr>
                <a:spLocks noChangeArrowheads="1"/>
              </p:cNvSpPr>
              <p:nvPr/>
            </p:nvSpPr>
            <p:spPr bwMode="auto">
              <a:xfrm>
                <a:off x="20918" y="476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7" name="Oval 238"/>
              <p:cNvSpPr>
                <a:spLocks noChangeArrowheads="1"/>
              </p:cNvSpPr>
              <p:nvPr/>
            </p:nvSpPr>
            <p:spPr bwMode="auto">
              <a:xfrm>
                <a:off x="22922" y="4322"/>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8" name="Oval 239"/>
              <p:cNvSpPr>
                <a:spLocks noChangeArrowheads="1"/>
              </p:cNvSpPr>
              <p:nvPr/>
            </p:nvSpPr>
            <p:spPr bwMode="auto">
              <a:xfrm>
                <a:off x="21586" y="478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 name="Oval 240"/>
              <p:cNvSpPr>
                <a:spLocks noChangeArrowheads="1"/>
              </p:cNvSpPr>
              <p:nvPr/>
            </p:nvSpPr>
            <p:spPr bwMode="auto">
              <a:xfrm>
                <a:off x="20616" y="481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 name="Oval 241"/>
              <p:cNvSpPr>
                <a:spLocks noChangeArrowheads="1"/>
              </p:cNvSpPr>
              <p:nvPr/>
            </p:nvSpPr>
            <p:spPr bwMode="auto">
              <a:xfrm>
                <a:off x="22254" y="4028"/>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1" name="Oval 242"/>
              <p:cNvSpPr>
                <a:spLocks noChangeArrowheads="1"/>
              </p:cNvSpPr>
              <p:nvPr/>
            </p:nvSpPr>
            <p:spPr bwMode="auto">
              <a:xfrm>
                <a:off x="20584" y="521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2" name="Oval 243"/>
              <p:cNvSpPr>
                <a:spLocks noChangeArrowheads="1"/>
              </p:cNvSpPr>
              <p:nvPr/>
            </p:nvSpPr>
            <p:spPr bwMode="auto">
              <a:xfrm>
                <a:off x="21586" y="440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3" name="Oval 244"/>
              <p:cNvSpPr>
                <a:spLocks noChangeArrowheads="1"/>
              </p:cNvSpPr>
              <p:nvPr/>
            </p:nvSpPr>
            <p:spPr bwMode="auto">
              <a:xfrm>
                <a:off x="20584" y="535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4" name="Oval 245"/>
              <p:cNvSpPr>
                <a:spLocks noChangeArrowheads="1"/>
              </p:cNvSpPr>
              <p:nvPr/>
            </p:nvSpPr>
            <p:spPr bwMode="auto">
              <a:xfrm>
                <a:off x="21586" y="447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5" name="Oval 246"/>
              <p:cNvSpPr>
                <a:spLocks noChangeArrowheads="1"/>
              </p:cNvSpPr>
              <p:nvPr/>
            </p:nvSpPr>
            <p:spPr bwMode="auto">
              <a:xfrm>
                <a:off x="20584" y="504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6" name="Oval 247"/>
              <p:cNvSpPr>
                <a:spLocks noChangeArrowheads="1"/>
              </p:cNvSpPr>
              <p:nvPr/>
            </p:nvSpPr>
            <p:spPr bwMode="auto">
              <a:xfrm>
                <a:off x="21920" y="4670"/>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7" name="Oval 248"/>
              <p:cNvSpPr>
                <a:spLocks noChangeArrowheads="1"/>
              </p:cNvSpPr>
              <p:nvPr/>
            </p:nvSpPr>
            <p:spPr bwMode="auto">
              <a:xfrm>
                <a:off x="20918" y="504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8" name="Oval 249"/>
              <p:cNvSpPr>
                <a:spLocks noChangeArrowheads="1"/>
              </p:cNvSpPr>
              <p:nvPr/>
            </p:nvSpPr>
            <p:spPr bwMode="auto">
              <a:xfrm>
                <a:off x="21252" y="479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9" name="Oval 250"/>
              <p:cNvSpPr>
                <a:spLocks noChangeArrowheads="1"/>
              </p:cNvSpPr>
              <p:nvPr/>
            </p:nvSpPr>
            <p:spPr bwMode="auto">
              <a:xfrm>
                <a:off x="21252" y="465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 name="Oval 251"/>
              <p:cNvSpPr>
                <a:spLocks noChangeArrowheads="1"/>
              </p:cNvSpPr>
              <p:nvPr/>
            </p:nvSpPr>
            <p:spPr bwMode="auto">
              <a:xfrm>
                <a:off x="21920" y="474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1" name="Oval 252"/>
              <p:cNvSpPr>
                <a:spLocks noChangeArrowheads="1"/>
              </p:cNvSpPr>
              <p:nvPr/>
            </p:nvSpPr>
            <p:spPr bwMode="auto">
              <a:xfrm>
                <a:off x="21252" y="484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2" name="Oval 253"/>
              <p:cNvSpPr>
                <a:spLocks noChangeArrowheads="1"/>
              </p:cNvSpPr>
              <p:nvPr/>
            </p:nvSpPr>
            <p:spPr bwMode="auto">
              <a:xfrm>
                <a:off x="21252" y="459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3" name="Oval 254"/>
              <p:cNvSpPr>
                <a:spLocks noChangeArrowheads="1"/>
              </p:cNvSpPr>
              <p:nvPr/>
            </p:nvSpPr>
            <p:spPr bwMode="auto">
              <a:xfrm>
                <a:off x="21252" y="454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5" name="Oval 255"/>
              <p:cNvSpPr>
                <a:spLocks noChangeArrowheads="1"/>
              </p:cNvSpPr>
              <p:nvPr/>
            </p:nvSpPr>
            <p:spPr bwMode="auto">
              <a:xfrm>
                <a:off x="21586" y="440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6" name="Oval 256"/>
              <p:cNvSpPr>
                <a:spLocks noChangeArrowheads="1"/>
              </p:cNvSpPr>
              <p:nvPr/>
            </p:nvSpPr>
            <p:spPr bwMode="auto">
              <a:xfrm>
                <a:off x="20584" y="538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7" name="Oval 257"/>
              <p:cNvSpPr>
                <a:spLocks noChangeArrowheads="1"/>
              </p:cNvSpPr>
              <p:nvPr/>
            </p:nvSpPr>
            <p:spPr bwMode="auto">
              <a:xfrm>
                <a:off x="20918" y="431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8" name="Oval 258"/>
              <p:cNvSpPr>
                <a:spLocks noChangeArrowheads="1"/>
              </p:cNvSpPr>
              <p:nvPr/>
            </p:nvSpPr>
            <p:spPr bwMode="auto">
              <a:xfrm>
                <a:off x="21586" y="434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9" name="Oval 259"/>
              <p:cNvSpPr>
                <a:spLocks noChangeArrowheads="1"/>
              </p:cNvSpPr>
              <p:nvPr/>
            </p:nvSpPr>
            <p:spPr bwMode="auto">
              <a:xfrm>
                <a:off x="20918" y="478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0" name="Oval 260"/>
              <p:cNvSpPr>
                <a:spLocks noChangeArrowheads="1"/>
              </p:cNvSpPr>
              <p:nvPr/>
            </p:nvSpPr>
            <p:spPr bwMode="auto">
              <a:xfrm>
                <a:off x="21252" y="430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1" name="Oval 261"/>
              <p:cNvSpPr>
                <a:spLocks noChangeArrowheads="1"/>
              </p:cNvSpPr>
              <p:nvPr/>
            </p:nvSpPr>
            <p:spPr bwMode="auto">
              <a:xfrm>
                <a:off x="21586" y="480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2" name="Oval 262"/>
              <p:cNvSpPr>
                <a:spLocks noChangeArrowheads="1"/>
              </p:cNvSpPr>
              <p:nvPr/>
            </p:nvSpPr>
            <p:spPr bwMode="auto">
              <a:xfrm>
                <a:off x="21252" y="424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3" name="Oval 263"/>
              <p:cNvSpPr>
                <a:spLocks noChangeArrowheads="1"/>
              </p:cNvSpPr>
              <p:nvPr/>
            </p:nvSpPr>
            <p:spPr bwMode="auto">
              <a:xfrm>
                <a:off x="21586" y="470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4" name="Oval 264"/>
              <p:cNvSpPr>
                <a:spLocks noChangeArrowheads="1"/>
              </p:cNvSpPr>
              <p:nvPr/>
            </p:nvSpPr>
            <p:spPr bwMode="auto">
              <a:xfrm>
                <a:off x="21252" y="444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5" name="Oval 265"/>
              <p:cNvSpPr>
                <a:spLocks noChangeArrowheads="1"/>
              </p:cNvSpPr>
              <p:nvPr/>
            </p:nvSpPr>
            <p:spPr bwMode="auto">
              <a:xfrm>
                <a:off x="20918" y="472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6" name="Oval 266"/>
              <p:cNvSpPr>
                <a:spLocks noChangeArrowheads="1"/>
              </p:cNvSpPr>
              <p:nvPr/>
            </p:nvSpPr>
            <p:spPr bwMode="auto">
              <a:xfrm>
                <a:off x="20616" y="476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7" name="Oval 267"/>
              <p:cNvSpPr>
                <a:spLocks noChangeArrowheads="1"/>
              </p:cNvSpPr>
              <p:nvPr/>
            </p:nvSpPr>
            <p:spPr bwMode="auto">
              <a:xfrm>
                <a:off x="20616" y="4631"/>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 name="Oval 268"/>
              <p:cNvSpPr>
                <a:spLocks noChangeArrowheads="1"/>
              </p:cNvSpPr>
              <p:nvPr/>
            </p:nvSpPr>
            <p:spPr bwMode="auto">
              <a:xfrm>
                <a:off x="20616" y="4814"/>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9" name="Oval 269"/>
              <p:cNvSpPr>
                <a:spLocks noChangeArrowheads="1"/>
              </p:cNvSpPr>
              <p:nvPr/>
            </p:nvSpPr>
            <p:spPr bwMode="auto">
              <a:xfrm>
                <a:off x="20918" y="497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0" name="Oval 270"/>
              <p:cNvSpPr>
                <a:spLocks noChangeArrowheads="1"/>
              </p:cNvSpPr>
              <p:nvPr/>
            </p:nvSpPr>
            <p:spPr bwMode="auto">
              <a:xfrm>
                <a:off x="21586" y="464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1" name="Oval 271"/>
              <p:cNvSpPr>
                <a:spLocks noChangeArrowheads="1"/>
              </p:cNvSpPr>
              <p:nvPr/>
            </p:nvSpPr>
            <p:spPr bwMode="auto">
              <a:xfrm>
                <a:off x="20584" y="488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2" name="Oval 272"/>
              <p:cNvSpPr>
                <a:spLocks noChangeArrowheads="1"/>
              </p:cNvSpPr>
              <p:nvPr/>
            </p:nvSpPr>
            <p:spPr bwMode="auto">
              <a:xfrm>
                <a:off x="20616" y="5155"/>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3" name="Oval 273"/>
              <p:cNvSpPr>
                <a:spLocks noChangeArrowheads="1"/>
              </p:cNvSpPr>
              <p:nvPr/>
            </p:nvSpPr>
            <p:spPr bwMode="auto">
              <a:xfrm>
                <a:off x="21586" y="4453"/>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4" name="Oval 274"/>
              <p:cNvSpPr>
                <a:spLocks noChangeArrowheads="1"/>
              </p:cNvSpPr>
              <p:nvPr/>
            </p:nvSpPr>
            <p:spPr bwMode="auto">
              <a:xfrm>
                <a:off x="21252" y="4900"/>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5" name="Oval 275"/>
              <p:cNvSpPr>
                <a:spLocks noChangeArrowheads="1"/>
              </p:cNvSpPr>
              <p:nvPr/>
            </p:nvSpPr>
            <p:spPr bwMode="auto">
              <a:xfrm>
                <a:off x="21252" y="452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6" name="Oval 276"/>
              <p:cNvSpPr>
                <a:spLocks noChangeArrowheads="1"/>
              </p:cNvSpPr>
              <p:nvPr/>
            </p:nvSpPr>
            <p:spPr bwMode="auto">
              <a:xfrm>
                <a:off x="21586" y="436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7" name="Oval 277"/>
              <p:cNvSpPr>
                <a:spLocks noChangeArrowheads="1"/>
              </p:cNvSpPr>
              <p:nvPr/>
            </p:nvSpPr>
            <p:spPr bwMode="auto">
              <a:xfrm>
                <a:off x="20616" y="4414"/>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8" name="Oval 278"/>
              <p:cNvSpPr>
                <a:spLocks noChangeArrowheads="1"/>
              </p:cNvSpPr>
              <p:nvPr/>
            </p:nvSpPr>
            <p:spPr bwMode="auto">
              <a:xfrm>
                <a:off x="20918" y="4954"/>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9" name="Oval 279"/>
              <p:cNvSpPr>
                <a:spLocks noChangeArrowheads="1"/>
              </p:cNvSpPr>
              <p:nvPr/>
            </p:nvSpPr>
            <p:spPr bwMode="auto">
              <a:xfrm>
                <a:off x="20918" y="4675"/>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0" name="Oval 280"/>
              <p:cNvSpPr>
                <a:spLocks noChangeArrowheads="1"/>
              </p:cNvSpPr>
              <p:nvPr/>
            </p:nvSpPr>
            <p:spPr bwMode="auto">
              <a:xfrm>
                <a:off x="20584" y="495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1" name="Oval 281"/>
              <p:cNvSpPr>
                <a:spLocks noChangeArrowheads="1"/>
              </p:cNvSpPr>
              <p:nvPr/>
            </p:nvSpPr>
            <p:spPr bwMode="auto">
              <a:xfrm>
                <a:off x="21586" y="429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2" name="Oval 282"/>
              <p:cNvSpPr>
                <a:spLocks noChangeArrowheads="1"/>
              </p:cNvSpPr>
              <p:nvPr/>
            </p:nvSpPr>
            <p:spPr bwMode="auto">
              <a:xfrm>
                <a:off x="20918" y="456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3" name="Oval 283"/>
              <p:cNvSpPr>
                <a:spLocks noChangeArrowheads="1"/>
              </p:cNvSpPr>
              <p:nvPr/>
            </p:nvSpPr>
            <p:spPr bwMode="auto">
              <a:xfrm>
                <a:off x="21586" y="416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4" name="Oval 284"/>
              <p:cNvSpPr>
                <a:spLocks noChangeArrowheads="1"/>
              </p:cNvSpPr>
              <p:nvPr/>
            </p:nvSpPr>
            <p:spPr bwMode="auto">
              <a:xfrm>
                <a:off x="20584" y="5321"/>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6" name="Oval 285"/>
              <p:cNvSpPr>
                <a:spLocks noChangeArrowheads="1"/>
              </p:cNvSpPr>
              <p:nvPr/>
            </p:nvSpPr>
            <p:spPr bwMode="auto">
              <a:xfrm>
                <a:off x="21252" y="4336"/>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7" name="Oval 286"/>
              <p:cNvSpPr>
                <a:spLocks noChangeArrowheads="1"/>
              </p:cNvSpPr>
              <p:nvPr/>
            </p:nvSpPr>
            <p:spPr bwMode="auto">
              <a:xfrm>
                <a:off x="20918" y="459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9" name="Oval 287"/>
              <p:cNvSpPr>
                <a:spLocks noChangeArrowheads="1"/>
              </p:cNvSpPr>
              <p:nvPr/>
            </p:nvSpPr>
            <p:spPr bwMode="auto">
              <a:xfrm>
                <a:off x="20616" y="4819"/>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1" name="Oval 288"/>
              <p:cNvSpPr>
                <a:spLocks noChangeArrowheads="1"/>
              </p:cNvSpPr>
              <p:nvPr/>
            </p:nvSpPr>
            <p:spPr bwMode="auto">
              <a:xfrm>
                <a:off x="21920" y="484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3" name="Oval 289"/>
              <p:cNvSpPr>
                <a:spLocks noChangeArrowheads="1"/>
              </p:cNvSpPr>
              <p:nvPr/>
            </p:nvSpPr>
            <p:spPr bwMode="auto">
              <a:xfrm>
                <a:off x="20918" y="4771"/>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0" name="Oval 290"/>
              <p:cNvSpPr>
                <a:spLocks noChangeArrowheads="1"/>
              </p:cNvSpPr>
              <p:nvPr/>
            </p:nvSpPr>
            <p:spPr bwMode="auto">
              <a:xfrm>
                <a:off x="20616" y="4898"/>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1" name="Oval 291"/>
              <p:cNvSpPr>
                <a:spLocks noChangeArrowheads="1"/>
              </p:cNvSpPr>
              <p:nvPr/>
            </p:nvSpPr>
            <p:spPr bwMode="auto">
              <a:xfrm>
                <a:off x="20584" y="509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Oval 292"/>
              <p:cNvSpPr>
                <a:spLocks noChangeArrowheads="1"/>
              </p:cNvSpPr>
              <p:nvPr/>
            </p:nvSpPr>
            <p:spPr bwMode="auto">
              <a:xfrm>
                <a:off x="20584" y="500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1" name="Oval 293"/>
              <p:cNvSpPr>
                <a:spLocks noChangeArrowheads="1"/>
              </p:cNvSpPr>
              <p:nvPr/>
            </p:nvSpPr>
            <p:spPr bwMode="auto">
              <a:xfrm>
                <a:off x="20616" y="5056"/>
                <a:ext cx="35"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2" name="Oval 294"/>
              <p:cNvSpPr>
                <a:spLocks noChangeArrowheads="1"/>
              </p:cNvSpPr>
              <p:nvPr/>
            </p:nvSpPr>
            <p:spPr bwMode="auto">
              <a:xfrm>
                <a:off x="20918" y="455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3" name="Oval 295"/>
              <p:cNvSpPr>
                <a:spLocks noChangeArrowheads="1"/>
              </p:cNvSpPr>
              <p:nvPr/>
            </p:nvSpPr>
            <p:spPr bwMode="auto">
              <a:xfrm>
                <a:off x="21586" y="419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5" name="Oval 296"/>
              <p:cNvSpPr>
                <a:spLocks noChangeArrowheads="1"/>
              </p:cNvSpPr>
              <p:nvPr/>
            </p:nvSpPr>
            <p:spPr bwMode="auto">
              <a:xfrm>
                <a:off x="21252" y="4762"/>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6" name="Oval 297"/>
              <p:cNvSpPr>
                <a:spLocks noChangeArrowheads="1"/>
              </p:cNvSpPr>
              <p:nvPr/>
            </p:nvSpPr>
            <p:spPr bwMode="auto">
              <a:xfrm>
                <a:off x="20918" y="4645"/>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7" name="Oval 298"/>
              <p:cNvSpPr>
                <a:spLocks noChangeArrowheads="1"/>
              </p:cNvSpPr>
              <p:nvPr/>
            </p:nvSpPr>
            <p:spPr bwMode="auto">
              <a:xfrm>
                <a:off x="21252" y="4489"/>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8" name="Oval 299"/>
              <p:cNvSpPr>
                <a:spLocks noChangeArrowheads="1"/>
              </p:cNvSpPr>
              <p:nvPr/>
            </p:nvSpPr>
            <p:spPr bwMode="auto">
              <a:xfrm>
                <a:off x="20918" y="4618"/>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9" name="Oval 300"/>
              <p:cNvSpPr>
                <a:spLocks noChangeArrowheads="1"/>
              </p:cNvSpPr>
              <p:nvPr/>
            </p:nvSpPr>
            <p:spPr bwMode="auto">
              <a:xfrm>
                <a:off x="20918" y="433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0" name="Oval 301"/>
              <p:cNvSpPr>
                <a:spLocks noChangeArrowheads="1"/>
              </p:cNvSpPr>
              <p:nvPr/>
            </p:nvSpPr>
            <p:spPr bwMode="auto">
              <a:xfrm>
                <a:off x="20918" y="4309"/>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1" name="Oval 302"/>
              <p:cNvSpPr>
                <a:spLocks noChangeArrowheads="1"/>
              </p:cNvSpPr>
              <p:nvPr/>
            </p:nvSpPr>
            <p:spPr bwMode="auto">
              <a:xfrm>
                <a:off x="21586" y="4222"/>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2" name="Oval 303"/>
              <p:cNvSpPr>
                <a:spLocks noChangeArrowheads="1"/>
              </p:cNvSpPr>
              <p:nvPr/>
            </p:nvSpPr>
            <p:spPr bwMode="auto">
              <a:xfrm>
                <a:off x="21920" y="4086"/>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3" name="Oval 304"/>
              <p:cNvSpPr>
                <a:spLocks noChangeArrowheads="1"/>
              </p:cNvSpPr>
              <p:nvPr/>
            </p:nvSpPr>
            <p:spPr bwMode="auto">
              <a:xfrm>
                <a:off x="21586" y="433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4" name="Oval 305"/>
              <p:cNvSpPr>
                <a:spLocks noChangeArrowheads="1"/>
              </p:cNvSpPr>
              <p:nvPr/>
            </p:nvSpPr>
            <p:spPr bwMode="auto">
              <a:xfrm>
                <a:off x="22588" y="3788"/>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5" name="Oval 306"/>
              <p:cNvSpPr>
                <a:spLocks noChangeArrowheads="1"/>
              </p:cNvSpPr>
              <p:nvPr/>
            </p:nvSpPr>
            <p:spPr bwMode="auto">
              <a:xfrm>
                <a:off x="20616" y="4614"/>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6" name="Oval 307"/>
              <p:cNvSpPr>
                <a:spLocks noChangeArrowheads="1"/>
              </p:cNvSpPr>
              <p:nvPr/>
            </p:nvSpPr>
            <p:spPr bwMode="auto">
              <a:xfrm>
                <a:off x="20616" y="5157"/>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Oval 308"/>
              <p:cNvSpPr>
                <a:spLocks noChangeArrowheads="1"/>
              </p:cNvSpPr>
              <p:nvPr/>
            </p:nvSpPr>
            <p:spPr bwMode="auto">
              <a:xfrm>
                <a:off x="20918" y="4278"/>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Oval 309"/>
              <p:cNvSpPr>
                <a:spLocks noChangeArrowheads="1"/>
              </p:cNvSpPr>
              <p:nvPr/>
            </p:nvSpPr>
            <p:spPr bwMode="auto">
              <a:xfrm>
                <a:off x="21586" y="4533"/>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9" name="Oval 310"/>
              <p:cNvSpPr>
                <a:spLocks noChangeArrowheads="1"/>
              </p:cNvSpPr>
              <p:nvPr/>
            </p:nvSpPr>
            <p:spPr bwMode="auto">
              <a:xfrm>
                <a:off x="20616" y="4798"/>
                <a:ext cx="35"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0" name="Oval 311"/>
              <p:cNvSpPr>
                <a:spLocks noChangeArrowheads="1"/>
              </p:cNvSpPr>
              <p:nvPr/>
            </p:nvSpPr>
            <p:spPr bwMode="auto">
              <a:xfrm>
                <a:off x="20584" y="5207"/>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1" name="Oval 312"/>
              <p:cNvSpPr>
                <a:spLocks noChangeArrowheads="1"/>
              </p:cNvSpPr>
              <p:nvPr/>
            </p:nvSpPr>
            <p:spPr bwMode="auto">
              <a:xfrm>
                <a:off x="21252" y="4804"/>
                <a:ext cx="34" cy="35"/>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Oval 313"/>
              <p:cNvSpPr>
                <a:spLocks noChangeArrowheads="1"/>
              </p:cNvSpPr>
              <p:nvPr/>
            </p:nvSpPr>
            <p:spPr bwMode="auto">
              <a:xfrm>
                <a:off x="20918" y="5127"/>
                <a:ext cx="34" cy="34"/>
              </a:xfrm>
              <a:prstGeom prst="ellipse">
                <a:avLst/>
              </a:prstGeom>
              <a:solidFill>
                <a:srgbClr val="1A476F"/>
              </a:solidFill>
              <a:ln w="12700">
                <a:solidFill>
                  <a:srgbClr val="1A476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3" name="Rectangle 314"/>
              <p:cNvSpPr>
                <a:spLocks noChangeArrowheads="1"/>
              </p:cNvSpPr>
              <p:nvPr/>
            </p:nvSpPr>
            <p:spPr bwMode="auto">
              <a:xfrm>
                <a:off x="22581" y="5314"/>
                <a:ext cx="73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Pearson r = 0.62</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404" name="Line 315"/>
              <p:cNvSpPr>
                <a:spLocks noChangeShapeType="1"/>
              </p:cNvSpPr>
              <p:nvPr/>
            </p:nvSpPr>
            <p:spPr bwMode="auto">
              <a:xfrm flipV="1">
                <a:off x="20551" y="3756"/>
                <a:ext cx="0" cy="1768"/>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5" name="Line 316"/>
              <p:cNvSpPr>
                <a:spLocks noChangeShapeType="1"/>
              </p:cNvSpPr>
              <p:nvPr/>
            </p:nvSpPr>
            <p:spPr bwMode="auto">
              <a:xfrm flipH="1">
                <a:off x="20518" y="5301"/>
                <a:ext cx="3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Rectangle 317"/>
              <p:cNvSpPr>
                <a:spLocks noChangeArrowheads="1"/>
              </p:cNvSpPr>
              <p:nvPr/>
            </p:nvSpPr>
            <p:spPr bwMode="auto">
              <a:xfrm rot="16200000">
                <a:off x="20425" y="5218"/>
                <a:ext cx="8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7" name="Line 318"/>
              <p:cNvSpPr>
                <a:spLocks noChangeShapeType="1"/>
              </p:cNvSpPr>
              <p:nvPr/>
            </p:nvSpPr>
            <p:spPr bwMode="auto">
              <a:xfrm flipH="1">
                <a:off x="20518" y="4942"/>
                <a:ext cx="3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8" name="Rectangle 319"/>
              <p:cNvSpPr>
                <a:spLocks noChangeArrowheads="1"/>
              </p:cNvSpPr>
              <p:nvPr/>
            </p:nvSpPr>
            <p:spPr bwMode="auto">
              <a:xfrm rot="16200000">
                <a:off x="20387" y="4856"/>
                <a:ext cx="16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9" name="Line 320"/>
              <p:cNvSpPr>
                <a:spLocks noChangeShapeType="1"/>
              </p:cNvSpPr>
              <p:nvPr/>
            </p:nvSpPr>
            <p:spPr bwMode="auto">
              <a:xfrm flipH="1">
                <a:off x="20518" y="4581"/>
                <a:ext cx="3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Rectangle 321"/>
              <p:cNvSpPr>
                <a:spLocks noChangeArrowheads="1"/>
              </p:cNvSpPr>
              <p:nvPr/>
            </p:nvSpPr>
            <p:spPr bwMode="auto">
              <a:xfrm rot="16200000">
                <a:off x="20412" y="4497"/>
                <a:ext cx="11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1" name="Line 322"/>
              <p:cNvSpPr>
                <a:spLocks noChangeShapeType="1"/>
              </p:cNvSpPr>
              <p:nvPr/>
            </p:nvSpPr>
            <p:spPr bwMode="auto">
              <a:xfrm flipH="1">
                <a:off x="20518" y="4220"/>
                <a:ext cx="3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Rectangle 323"/>
              <p:cNvSpPr>
                <a:spLocks noChangeArrowheads="1"/>
              </p:cNvSpPr>
              <p:nvPr/>
            </p:nvSpPr>
            <p:spPr bwMode="auto">
              <a:xfrm rot="16200000">
                <a:off x="20387" y="4134"/>
                <a:ext cx="16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3" name="Line 324"/>
              <p:cNvSpPr>
                <a:spLocks noChangeShapeType="1"/>
              </p:cNvSpPr>
              <p:nvPr/>
            </p:nvSpPr>
            <p:spPr bwMode="auto">
              <a:xfrm flipH="1">
                <a:off x="20518" y="3859"/>
                <a:ext cx="33"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4" name="Rectangle 325"/>
              <p:cNvSpPr>
                <a:spLocks noChangeArrowheads="1"/>
              </p:cNvSpPr>
              <p:nvPr/>
            </p:nvSpPr>
            <p:spPr bwMode="auto">
              <a:xfrm rot="16200000">
                <a:off x="20425" y="3777"/>
                <a:ext cx="8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5" name="Rectangle 326"/>
              <p:cNvSpPr>
                <a:spLocks noChangeArrowheads="1"/>
              </p:cNvSpPr>
              <p:nvPr/>
            </p:nvSpPr>
            <p:spPr bwMode="auto">
              <a:xfrm rot="16200000">
                <a:off x="19945" y="4561"/>
                <a:ext cx="685"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DDRD Score</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160" name="Line 327"/>
              <p:cNvSpPr>
                <a:spLocks noChangeShapeType="1"/>
              </p:cNvSpPr>
              <p:nvPr/>
            </p:nvSpPr>
            <p:spPr bwMode="auto">
              <a:xfrm>
                <a:off x="20551" y="5524"/>
                <a:ext cx="2772" cy="0"/>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Line 328"/>
              <p:cNvSpPr>
                <a:spLocks noChangeShapeType="1"/>
              </p:cNvSpPr>
              <p:nvPr/>
            </p:nvSpPr>
            <p:spPr bwMode="auto">
              <a:xfrm>
                <a:off x="20601" y="5524"/>
                <a:ext cx="0" cy="3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Rectangle 329"/>
              <p:cNvSpPr>
                <a:spLocks noChangeArrowheads="1"/>
              </p:cNvSpPr>
              <p:nvPr/>
            </p:nvSpPr>
            <p:spPr bwMode="auto">
              <a:xfrm>
                <a:off x="20580" y="5572"/>
                <a:ext cx="8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3" name="Line 330"/>
              <p:cNvSpPr>
                <a:spLocks noChangeShapeType="1"/>
              </p:cNvSpPr>
              <p:nvPr/>
            </p:nvSpPr>
            <p:spPr bwMode="auto">
              <a:xfrm>
                <a:off x="21269" y="5524"/>
                <a:ext cx="0" cy="3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Rectangle 331"/>
              <p:cNvSpPr>
                <a:spLocks noChangeArrowheads="1"/>
              </p:cNvSpPr>
              <p:nvPr/>
            </p:nvSpPr>
            <p:spPr bwMode="auto">
              <a:xfrm>
                <a:off x="21225" y="5572"/>
                <a:ext cx="13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20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5" name="Line 332"/>
              <p:cNvSpPr>
                <a:spLocks noChangeShapeType="1"/>
              </p:cNvSpPr>
              <p:nvPr/>
            </p:nvSpPr>
            <p:spPr bwMode="auto">
              <a:xfrm>
                <a:off x="21937" y="5524"/>
                <a:ext cx="0" cy="3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Rectangle 333"/>
              <p:cNvSpPr>
                <a:spLocks noChangeArrowheads="1"/>
              </p:cNvSpPr>
              <p:nvPr/>
            </p:nvSpPr>
            <p:spPr bwMode="auto">
              <a:xfrm>
                <a:off x="21893" y="5572"/>
                <a:ext cx="13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40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7" name="Line 334"/>
              <p:cNvSpPr>
                <a:spLocks noChangeShapeType="1"/>
              </p:cNvSpPr>
              <p:nvPr/>
            </p:nvSpPr>
            <p:spPr bwMode="auto">
              <a:xfrm>
                <a:off x="22605" y="5524"/>
                <a:ext cx="0" cy="3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Rectangle 335"/>
              <p:cNvSpPr>
                <a:spLocks noChangeArrowheads="1"/>
              </p:cNvSpPr>
              <p:nvPr/>
            </p:nvSpPr>
            <p:spPr bwMode="auto">
              <a:xfrm>
                <a:off x="22561" y="5572"/>
                <a:ext cx="13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60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9" name="Line 336"/>
              <p:cNvSpPr>
                <a:spLocks noChangeShapeType="1"/>
              </p:cNvSpPr>
              <p:nvPr/>
            </p:nvSpPr>
            <p:spPr bwMode="auto">
              <a:xfrm>
                <a:off x="23274" y="5524"/>
                <a:ext cx="0" cy="33"/>
              </a:xfrm>
              <a:prstGeom prst="line">
                <a:avLst/>
              </a:prstGeom>
              <a:noFill/>
              <a:ln w="63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Rectangle 337"/>
              <p:cNvSpPr>
                <a:spLocks noChangeArrowheads="1"/>
              </p:cNvSpPr>
              <p:nvPr/>
            </p:nvSpPr>
            <p:spPr bwMode="auto">
              <a:xfrm>
                <a:off x="23229" y="5572"/>
                <a:ext cx="138"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rPr>
                  <a:t>80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1" name="Rectangle 338"/>
              <p:cNvSpPr>
                <a:spLocks noChangeArrowheads="1"/>
              </p:cNvSpPr>
              <p:nvPr/>
            </p:nvSpPr>
            <p:spPr bwMode="auto">
              <a:xfrm>
                <a:off x="21524" y="5695"/>
                <a:ext cx="82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TIL Percentage</a:t>
                </a:r>
                <a:endParaRPr kumimoji="0" lang="en-US" altLang="en-US" sz="3600" b="1" i="0" u="none" strike="noStrike" cap="none" normalizeH="0" baseline="0" dirty="0" smtClean="0">
                  <a:ln>
                    <a:noFill/>
                  </a:ln>
                  <a:solidFill>
                    <a:schemeClr val="tx1"/>
                  </a:solidFill>
                  <a:effectLst/>
                  <a:latin typeface="Arial" panose="020B0604020202020204" pitchFamily="34" charset="0"/>
                </a:endParaRPr>
              </a:p>
            </p:txBody>
          </p:sp>
        </p:grpSp>
      </p:grpSp>
      <p:grpSp>
        <p:nvGrpSpPr>
          <p:cNvPr id="2583" name="Group 2582"/>
          <p:cNvGrpSpPr/>
          <p:nvPr/>
        </p:nvGrpSpPr>
        <p:grpSpPr>
          <a:xfrm>
            <a:off x="21564600" y="3871119"/>
            <a:ext cx="9498316" cy="4692239"/>
            <a:chOff x="21589845" y="4303418"/>
            <a:chExt cx="9498316" cy="4692239"/>
          </a:xfrm>
        </p:grpSpPr>
        <p:sp>
          <p:nvSpPr>
            <p:cNvPr id="184" name="Text Box 2170"/>
            <p:cNvSpPr txBox="1">
              <a:spLocks noChangeArrowheads="1"/>
            </p:cNvSpPr>
            <p:nvPr/>
          </p:nvSpPr>
          <p:spPr bwMode="auto">
            <a:xfrm>
              <a:off x="21589845" y="4303418"/>
              <a:ext cx="9498316" cy="566596"/>
            </a:xfrm>
            <a:prstGeom prst="rect">
              <a:avLst/>
            </a:prstGeom>
            <a:noFill/>
            <a:ln w="9525">
              <a:noFill/>
              <a:miter lim="800000"/>
              <a:headEnd/>
              <a:tailEnd/>
            </a:ln>
          </p:spPr>
          <p:txBody>
            <a:bodyPr wrap="square" lIns="134393" tIns="67198" rIns="134393" bIns="67198">
              <a:spAutoFit/>
            </a:bodyPr>
            <a:lstStyle/>
            <a:p>
              <a:pPr algn="ctr" defTabSz="1725169">
                <a:spcBef>
                  <a:spcPct val="20000"/>
                </a:spcBef>
              </a:pPr>
              <a:r>
                <a:rPr lang="en-US" sz="2800" b="1" dirty="0" smtClean="0">
                  <a:solidFill>
                    <a:schemeClr val="bg1"/>
                  </a:solidFill>
                </a:rPr>
                <a:t>Figure 1: DFS and OS by DDRD </a:t>
              </a:r>
              <a:r>
                <a:rPr lang="en-US" sz="2800" b="1" dirty="0" err="1">
                  <a:solidFill>
                    <a:schemeClr val="bg1"/>
                  </a:solidFill>
                </a:rPr>
                <a:t>T</a:t>
              </a:r>
              <a:r>
                <a:rPr lang="en-US" sz="2800" b="1" dirty="0" err="1" smtClean="0">
                  <a:solidFill>
                    <a:schemeClr val="bg1"/>
                  </a:solidFill>
                </a:rPr>
                <a:t>ertiles</a:t>
              </a:r>
              <a:endParaRPr lang="en-US" sz="2800" b="1" dirty="0">
                <a:solidFill>
                  <a:srgbClr val="FF0000"/>
                </a:solidFill>
              </a:endParaRPr>
            </a:p>
          </p:txBody>
        </p:sp>
        <p:grpSp>
          <p:nvGrpSpPr>
            <p:cNvPr id="597" name="Group 596"/>
            <p:cNvGrpSpPr/>
            <p:nvPr/>
          </p:nvGrpSpPr>
          <p:grpSpPr>
            <a:xfrm>
              <a:off x="26440676" y="5088752"/>
              <a:ext cx="4636000" cy="3905968"/>
              <a:chOff x="26440676" y="5088752"/>
              <a:chExt cx="4636000" cy="3905968"/>
            </a:xfrm>
          </p:grpSpPr>
          <p:grpSp>
            <p:nvGrpSpPr>
              <p:cNvPr id="2490" name="Group 2489"/>
              <p:cNvGrpSpPr/>
              <p:nvPr/>
            </p:nvGrpSpPr>
            <p:grpSpPr>
              <a:xfrm>
                <a:off x="26440676" y="5088752"/>
                <a:ext cx="4636000" cy="3905968"/>
                <a:chOff x="26440676" y="5088752"/>
                <a:chExt cx="4636000" cy="3905968"/>
              </a:xfrm>
            </p:grpSpPr>
            <p:grpSp>
              <p:nvGrpSpPr>
                <p:cNvPr id="2076" name="Group 48"/>
                <p:cNvGrpSpPr>
                  <a:grpSpLocks/>
                </p:cNvGrpSpPr>
                <p:nvPr/>
              </p:nvGrpSpPr>
              <p:grpSpPr bwMode="auto">
                <a:xfrm>
                  <a:off x="26440676" y="5088752"/>
                  <a:ext cx="4636000" cy="3905968"/>
                  <a:chOff x="16704" y="3429"/>
                  <a:chExt cx="2491" cy="1890"/>
                </a:xfrm>
              </p:grpSpPr>
              <p:sp>
                <p:nvSpPr>
                  <p:cNvPr id="2079" name="Rectangle 50"/>
                  <p:cNvSpPr>
                    <a:spLocks noChangeArrowheads="1"/>
                  </p:cNvSpPr>
                  <p:nvPr/>
                </p:nvSpPr>
                <p:spPr bwMode="auto">
                  <a:xfrm>
                    <a:off x="16784" y="3568"/>
                    <a:ext cx="2375" cy="1727"/>
                  </a:xfrm>
                  <a:prstGeom prst="rect">
                    <a:avLst/>
                  </a:prstGeom>
                  <a:solidFill>
                    <a:schemeClr val="tx1"/>
                  </a:solidFill>
                  <a:ln w="4763">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78" name="Rectangle 49"/>
                  <p:cNvSpPr>
                    <a:spLocks noChangeArrowheads="1"/>
                  </p:cNvSpPr>
                  <p:nvPr/>
                </p:nvSpPr>
                <p:spPr bwMode="auto">
                  <a:xfrm>
                    <a:off x="16704" y="3429"/>
                    <a:ext cx="2491" cy="1890"/>
                  </a:xfrm>
                  <a:prstGeom prst="rect">
                    <a:avLst/>
                  </a:prstGeom>
                  <a:solidFill>
                    <a:schemeClr val="tx1"/>
                  </a:solidFill>
                  <a:ln w="9525">
                    <a:noFill/>
                    <a:miter lim="800000"/>
                    <a:headEnd/>
                    <a:tailEnd/>
                  </a:ln>
                  <a:extLst/>
                </p:spPr>
                <p:txBody>
                  <a:bodyPr vert="horz" wrap="square" lIns="91440" tIns="45720" rIns="91440" bIns="45720" numCol="1" anchor="t" anchorCtr="0" compatLnSpc="1">
                    <a:prstTxWarp prst="textNoShape">
                      <a:avLst/>
                    </a:prstTxWarp>
                  </a:bodyPr>
                  <a:lstStyle/>
                  <a:p>
                    <a:endParaRPr lang="en-US"/>
                  </a:p>
                </p:txBody>
              </p:sp>
              <p:sp>
                <p:nvSpPr>
                  <p:cNvPr id="2077" name="AutoShape 47"/>
                  <p:cNvSpPr>
                    <a:spLocks noChangeAspect="1" noChangeArrowheads="1" noTextEdit="1"/>
                  </p:cNvSpPr>
                  <p:nvPr/>
                </p:nvSpPr>
                <p:spPr bwMode="auto">
                  <a:xfrm>
                    <a:off x="16784" y="3567"/>
                    <a:ext cx="237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3" name="Line 52"/>
                  <p:cNvSpPr>
                    <a:spLocks noChangeShapeType="1"/>
                  </p:cNvSpPr>
                  <p:nvPr/>
                </p:nvSpPr>
                <p:spPr bwMode="auto">
                  <a:xfrm>
                    <a:off x="17019" y="4710"/>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4" name="Line 53"/>
                  <p:cNvSpPr>
                    <a:spLocks noChangeShapeType="1"/>
                  </p:cNvSpPr>
                  <p:nvPr/>
                </p:nvSpPr>
                <p:spPr bwMode="auto">
                  <a:xfrm>
                    <a:off x="17019" y="4396"/>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5" name="Line 54"/>
                  <p:cNvSpPr>
                    <a:spLocks noChangeShapeType="1"/>
                  </p:cNvSpPr>
                  <p:nvPr/>
                </p:nvSpPr>
                <p:spPr bwMode="auto">
                  <a:xfrm>
                    <a:off x="17019" y="4084"/>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6" name="Line 55"/>
                  <p:cNvSpPr>
                    <a:spLocks noChangeShapeType="1"/>
                  </p:cNvSpPr>
                  <p:nvPr/>
                </p:nvSpPr>
                <p:spPr bwMode="auto">
                  <a:xfrm>
                    <a:off x="17019" y="3771"/>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7" name="Freeform 56"/>
                  <p:cNvSpPr>
                    <a:spLocks/>
                  </p:cNvSpPr>
                  <p:nvPr/>
                </p:nvSpPr>
                <p:spPr bwMode="auto">
                  <a:xfrm>
                    <a:off x="17056" y="3771"/>
                    <a:ext cx="2002" cy="299"/>
                  </a:xfrm>
                  <a:custGeom>
                    <a:avLst/>
                    <a:gdLst>
                      <a:gd name="T0" fmla="*/ 0 w 1390"/>
                      <a:gd name="T1" fmla="*/ 0 h 207"/>
                      <a:gd name="T2" fmla="*/ 87 w 1390"/>
                      <a:gd name="T3" fmla="*/ 0 h 207"/>
                      <a:gd name="T4" fmla="*/ 91 w 1390"/>
                      <a:gd name="T5" fmla="*/ 17 h 207"/>
                      <a:gd name="T6" fmla="*/ 207 w 1390"/>
                      <a:gd name="T7" fmla="*/ 26 h 207"/>
                      <a:gd name="T8" fmla="*/ 227 w 1390"/>
                      <a:gd name="T9" fmla="*/ 43 h 207"/>
                      <a:gd name="T10" fmla="*/ 295 w 1390"/>
                      <a:gd name="T11" fmla="*/ 52 h 207"/>
                      <a:gd name="T12" fmla="*/ 301 w 1390"/>
                      <a:gd name="T13" fmla="*/ 70 h 207"/>
                      <a:gd name="T14" fmla="*/ 379 w 1390"/>
                      <a:gd name="T15" fmla="*/ 78 h 207"/>
                      <a:gd name="T16" fmla="*/ 381 w 1390"/>
                      <a:gd name="T17" fmla="*/ 96 h 207"/>
                      <a:gd name="T18" fmla="*/ 461 w 1390"/>
                      <a:gd name="T19" fmla="*/ 104 h 207"/>
                      <a:gd name="T20" fmla="*/ 499 w 1390"/>
                      <a:gd name="T21" fmla="*/ 122 h 207"/>
                      <a:gd name="T22" fmla="*/ 565 w 1390"/>
                      <a:gd name="T23" fmla="*/ 122 h 207"/>
                      <a:gd name="T24" fmla="*/ 624 w 1390"/>
                      <a:gd name="T25" fmla="*/ 130 h 207"/>
                      <a:gd name="T26" fmla="*/ 643 w 1390"/>
                      <a:gd name="T27" fmla="*/ 139 h 207"/>
                      <a:gd name="T28" fmla="*/ 687 w 1390"/>
                      <a:gd name="T29" fmla="*/ 148 h 207"/>
                      <a:gd name="T30" fmla="*/ 775 w 1390"/>
                      <a:gd name="T31" fmla="*/ 157 h 207"/>
                      <a:gd name="T32" fmla="*/ 843 w 1390"/>
                      <a:gd name="T33" fmla="*/ 157 h 207"/>
                      <a:gd name="T34" fmla="*/ 886 w 1390"/>
                      <a:gd name="T35" fmla="*/ 157 h 207"/>
                      <a:gd name="T36" fmla="*/ 920 w 1390"/>
                      <a:gd name="T37" fmla="*/ 157 h 207"/>
                      <a:gd name="T38" fmla="*/ 936 w 1390"/>
                      <a:gd name="T39" fmla="*/ 167 h 207"/>
                      <a:gd name="T40" fmla="*/ 968 w 1390"/>
                      <a:gd name="T41" fmla="*/ 186 h 207"/>
                      <a:gd name="T42" fmla="*/ 1008 w 1390"/>
                      <a:gd name="T43" fmla="*/ 186 h 207"/>
                      <a:gd name="T44" fmla="*/ 1034 w 1390"/>
                      <a:gd name="T45" fmla="*/ 186 h 207"/>
                      <a:gd name="T46" fmla="*/ 1046 w 1390"/>
                      <a:gd name="T47" fmla="*/ 186 h 207"/>
                      <a:gd name="T48" fmla="*/ 1061 w 1390"/>
                      <a:gd name="T49" fmla="*/ 196 h 207"/>
                      <a:gd name="T50" fmla="*/ 1094 w 1390"/>
                      <a:gd name="T51" fmla="*/ 196 h 207"/>
                      <a:gd name="T52" fmla="*/ 1120 w 1390"/>
                      <a:gd name="T53" fmla="*/ 207 h 207"/>
                      <a:gd name="T54" fmla="*/ 1169 w 1390"/>
                      <a:gd name="T55" fmla="*/ 207 h 207"/>
                      <a:gd name="T56" fmla="*/ 1212 w 1390"/>
                      <a:gd name="T57" fmla="*/ 207 h 207"/>
                      <a:gd name="T58" fmla="*/ 1269 w 1390"/>
                      <a:gd name="T59" fmla="*/ 207 h 207"/>
                      <a:gd name="T60" fmla="*/ 1273 w 1390"/>
                      <a:gd name="T61" fmla="*/ 207 h 207"/>
                      <a:gd name="T62" fmla="*/ 1279 w 1390"/>
                      <a:gd name="T63" fmla="*/ 207 h 207"/>
                      <a:gd name="T64" fmla="*/ 1293 w 1390"/>
                      <a:gd name="T65" fmla="*/ 207 h 207"/>
                      <a:gd name="T66" fmla="*/ 1302 w 1390"/>
                      <a:gd name="T67" fmla="*/ 207 h 207"/>
                      <a:gd name="T68" fmla="*/ 1318 w 1390"/>
                      <a:gd name="T69" fmla="*/ 207 h 207"/>
                      <a:gd name="T70" fmla="*/ 1331 w 1390"/>
                      <a:gd name="T71" fmla="*/ 207 h 207"/>
                      <a:gd name="T72" fmla="*/ 1333 w 1390"/>
                      <a:gd name="T73" fmla="*/ 207 h 207"/>
                      <a:gd name="T74" fmla="*/ 1338 w 1390"/>
                      <a:gd name="T75" fmla="*/ 207 h 207"/>
                      <a:gd name="T76" fmla="*/ 1342 w 1390"/>
                      <a:gd name="T77" fmla="*/ 207 h 207"/>
                      <a:gd name="T78" fmla="*/ 1344 w 1390"/>
                      <a:gd name="T79" fmla="*/ 207 h 207"/>
                      <a:gd name="T80" fmla="*/ 1359 w 1390"/>
                      <a:gd name="T81" fmla="*/ 207 h 207"/>
                      <a:gd name="T82" fmla="*/ 1364 w 1390"/>
                      <a:gd name="T83" fmla="*/ 207 h 207"/>
                      <a:gd name="T84" fmla="*/ 1372 w 1390"/>
                      <a:gd name="T85" fmla="*/ 207 h 207"/>
                      <a:gd name="T86" fmla="*/ 1378 w 1390"/>
                      <a:gd name="T87" fmla="*/ 207 h 207"/>
                      <a:gd name="T88" fmla="*/ 1389 w 1390"/>
                      <a:gd name="T89" fmla="*/ 20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90" h="207">
                        <a:moveTo>
                          <a:pt x="0" y="0"/>
                        </a:moveTo>
                        <a:lnTo>
                          <a:pt x="0" y="0"/>
                        </a:lnTo>
                        <a:lnTo>
                          <a:pt x="0" y="0"/>
                        </a:lnTo>
                        <a:lnTo>
                          <a:pt x="0" y="0"/>
                        </a:lnTo>
                        <a:lnTo>
                          <a:pt x="0" y="0"/>
                        </a:lnTo>
                        <a:lnTo>
                          <a:pt x="87" y="0"/>
                        </a:lnTo>
                        <a:lnTo>
                          <a:pt x="87" y="9"/>
                        </a:lnTo>
                        <a:lnTo>
                          <a:pt x="91" y="9"/>
                        </a:lnTo>
                        <a:lnTo>
                          <a:pt x="91" y="17"/>
                        </a:lnTo>
                        <a:lnTo>
                          <a:pt x="152" y="17"/>
                        </a:lnTo>
                        <a:lnTo>
                          <a:pt x="152" y="26"/>
                        </a:lnTo>
                        <a:lnTo>
                          <a:pt x="207" y="26"/>
                        </a:lnTo>
                        <a:lnTo>
                          <a:pt x="207" y="35"/>
                        </a:lnTo>
                        <a:lnTo>
                          <a:pt x="227" y="35"/>
                        </a:lnTo>
                        <a:lnTo>
                          <a:pt x="227" y="43"/>
                        </a:lnTo>
                        <a:lnTo>
                          <a:pt x="240" y="43"/>
                        </a:lnTo>
                        <a:lnTo>
                          <a:pt x="240" y="52"/>
                        </a:lnTo>
                        <a:lnTo>
                          <a:pt x="295" y="52"/>
                        </a:lnTo>
                        <a:lnTo>
                          <a:pt x="295" y="61"/>
                        </a:lnTo>
                        <a:lnTo>
                          <a:pt x="301" y="61"/>
                        </a:lnTo>
                        <a:lnTo>
                          <a:pt x="301" y="70"/>
                        </a:lnTo>
                        <a:lnTo>
                          <a:pt x="365" y="70"/>
                        </a:lnTo>
                        <a:lnTo>
                          <a:pt x="365" y="78"/>
                        </a:lnTo>
                        <a:lnTo>
                          <a:pt x="379" y="78"/>
                        </a:lnTo>
                        <a:lnTo>
                          <a:pt x="379" y="87"/>
                        </a:lnTo>
                        <a:lnTo>
                          <a:pt x="381" y="87"/>
                        </a:lnTo>
                        <a:lnTo>
                          <a:pt x="381" y="96"/>
                        </a:lnTo>
                        <a:lnTo>
                          <a:pt x="438" y="96"/>
                        </a:lnTo>
                        <a:lnTo>
                          <a:pt x="438" y="104"/>
                        </a:lnTo>
                        <a:lnTo>
                          <a:pt x="461" y="104"/>
                        </a:lnTo>
                        <a:lnTo>
                          <a:pt x="461" y="113"/>
                        </a:lnTo>
                        <a:lnTo>
                          <a:pt x="499" y="113"/>
                        </a:lnTo>
                        <a:lnTo>
                          <a:pt x="499" y="122"/>
                        </a:lnTo>
                        <a:lnTo>
                          <a:pt x="545" y="122"/>
                        </a:lnTo>
                        <a:lnTo>
                          <a:pt x="545" y="122"/>
                        </a:lnTo>
                        <a:lnTo>
                          <a:pt x="565" y="122"/>
                        </a:lnTo>
                        <a:lnTo>
                          <a:pt x="565" y="130"/>
                        </a:lnTo>
                        <a:lnTo>
                          <a:pt x="624" y="130"/>
                        </a:lnTo>
                        <a:lnTo>
                          <a:pt x="624" y="130"/>
                        </a:lnTo>
                        <a:lnTo>
                          <a:pt x="625" y="130"/>
                        </a:lnTo>
                        <a:lnTo>
                          <a:pt x="625" y="139"/>
                        </a:lnTo>
                        <a:lnTo>
                          <a:pt x="643" y="139"/>
                        </a:lnTo>
                        <a:lnTo>
                          <a:pt x="643" y="148"/>
                        </a:lnTo>
                        <a:lnTo>
                          <a:pt x="687" y="148"/>
                        </a:lnTo>
                        <a:lnTo>
                          <a:pt x="687" y="148"/>
                        </a:lnTo>
                        <a:lnTo>
                          <a:pt x="733" y="148"/>
                        </a:lnTo>
                        <a:lnTo>
                          <a:pt x="733" y="157"/>
                        </a:lnTo>
                        <a:lnTo>
                          <a:pt x="775" y="157"/>
                        </a:lnTo>
                        <a:lnTo>
                          <a:pt x="775" y="157"/>
                        </a:lnTo>
                        <a:lnTo>
                          <a:pt x="843" y="157"/>
                        </a:lnTo>
                        <a:lnTo>
                          <a:pt x="843" y="157"/>
                        </a:lnTo>
                        <a:lnTo>
                          <a:pt x="869" y="157"/>
                        </a:lnTo>
                        <a:lnTo>
                          <a:pt x="869" y="157"/>
                        </a:lnTo>
                        <a:lnTo>
                          <a:pt x="886" y="157"/>
                        </a:lnTo>
                        <a:lnTo>
                          <a:pt x="886" y="157"/>
                        </a:lnTo>
                        <a:lnTo>
                          <a:pt x="920" y="157"/>
                        </a:lnTo>
                        <a:lnTo>
                          <a:pt x="920" y="157"/>
                        </a:lnTo>
                        <a:lnTo>
                          <a:pt x="923" y="157"/>
                        </a:lnTo>
                        <a:lnTo>
                          <a:pt x="923" y="167"/>
                        </a:lnTo>
                        <a:lnTo>
                          <a:pt x="936" y="167"/>
                        </a:lnTo>
                        <a:lnTo>
                          <a:pt x="936" y="177"/>
                        </a:lnTo>
                        <a:lnTo>
                          <a:pt x="968" y="177"/>
                        </a:lnTo>
                        <a:lnTo>
                          <a:pt x="968" y="186"/>
                        </a:lnTo>
                        <a:lnTo>
                          <a:pt x="972" y="186"/>
                        </a:lnTo>
                        <a:lnTo>
                          <a:pt x="972" y="186"/>
                        </a:lnTo>
                        <a:lnTo>
                          <a:pt x="1008" y="186"/>
                        </a:lnTo>
                        <a:lnTo>
                          <a:pt x="1008" y="186"/>
                        </a:lnTo>
                        <a:lnTo>
                          <a:pt x="1034" y="186"/>
                        </a:lnTo>
                        <a:lnTo>
                          <a:pt x="1034" y="186"/>
                        </a:lnTo>
                        <a:lnTo>
                          <a:pt x="1041" y="186"/>
                        </a:lnTo>
                        <a:lnTo>
                          <a:pt x="1041" y="186"/>
                        </a:lnTo>
                        <a:lnTo>
                          <a:pt x="1046" y="186"/>
                        </a:lnTo>
                        <a:lnTo>
                          <a:pt x="1046" y="186"/>
                        </a:lnTo>
                        <a:lnTo>
                          <a:pt x="1061" y="186"/>
                        </a:lnTo>
                        <a:lnTo>
                          <a:pt x="1061" y="196"/>
                        </a:lnTo>
                        <a:lnTo>
                          <a:pt x="1084" y="196"/>
                        </a:lnTo>
                        <a:lnTo>
                          <a:pt x="1084" y="196"/>
                        </a:lnTo>
                        <a:lnTo>
                          <a:pt x="1094" y="196"/>
                        </a:lnTo>
                        <a:lnTo>
                          <a:pt x="1094" y="196"/>
                        </a:lnTo>
                        <a:lnTo>
                          <a:pt x="1120" y="196"/>
                        </a:lnTo>
                        <a:lnTo>
                          <a:pt x="1120" y="207"/>
                        </a:lnTo>
                        <a:lnTo>
                          <a:pt x="1153" y="207"/>
                        </a:lnTo>
                        <a:lnTo>
                          <a:pt x="1153" y="207"/>
                        </a:lnTo>
                        <a:lnTo>
                          <a:pt x="1169" y="207"/>
                        </a:lnTo>
                        <a:lnTo>
                          <a:pt x="1169" y="207"/>
                        </a:lnTo>
                        <a:lnTo>
                          <a:pt x="1212" y="207"/>
                        </a:lnTo>
                        <a:lnTo>
                          <a:pt x="1212" y="207"/>
                        </a:lnTo>
                        <a:lnTo>
                          <a:pt x="1255" y="207"/>
                        </a:lnTo>
                        <a:lnTo>
                          <a:pt x="1255" y="207"/>
                        </a:lnTo>
                        <a:lnTo>
                          <a:pt x="1269" y="207"/>
                        </a:lnTo>
                        <a:lnTo>
                          <a:pt x="1269" y="207"/>
                        </a:lnTo>
                        <a:lnTo>
                          <a:pt x="1273" y="207"/>
                        </a:lnTo>
                        <a:lnTo>
                          <a:pt x="1273" y="207"/>
                        </a:lnTo>
                        <a:lnTo>
                          <a:pt x="1275" y="207"/>
                        </a:lnTo>
                        <a:lnTo>
                          <a:pt x="1275" y="207"/>
                        </a:lnTo>
                        <a:lnTo>
                          <a:pt x="1279" y="207"/>
                        </a:lnTo>
                        <a:lnTo>
                          <a:pt x="1279" y="207"/>
                        </a:lnTo>
                        <a:lnTo>
                          <a:pt x="1293" y="207"/>
                        </a:lnTo>
                        <a:lnTo>
                          <a:pt x="1293" y="207"/>
                        </a:lnTo>
                        <a:lnTo>
                          <a:pt x="1300" y="207"/>
                        </a:lnTo>
                        <a:lnTo>
                          <a:pt x="1300" y="207"/>
                        </a:lnTo>
                        <a:lnTo>
                          <a:pt x="1302" y="207"/>
                        </a:lnTo>
                        <a:lnTo>
                          <a:pt x="1302" y="207"/>
                        </a:lnTo>
                        <a:lnTo>
                          <a:pt x="1318" y="207"/>
                        </a:lnTo>
                        <a:lnTo>
                          <a:pt x="1318" y="207"/>
                        </a:lnTo>
                        <a:lnTo>
                          <a:pt x="1323" y="207"/>
                        </a:lnTo>
                        <a:lnTo>
                          <a:pt x="1323" y="207"/>
                        </a:lnTo>
                        <a:lnTo>
                          <a:pt x="1331" y="207"/>
                        </a:lnTo>
                        <a:lnTo>
                          <a:pt x="1331" y="207"/>
                        </a:lnTo>
                        <a:lnTo>
                          <a:pt x="1333" y="207"/>
                        </a:lnTo>
                        <a:lnTo>
                          <a:pt x="1333" y="207"/>
                        </a:lnTo>
                        <a:lnTo>
                          <a:pt x="1336" y="207"/>
                        </a:lnTo>
                        <a:lnTo>
                          <a:pt x="1336" y="207"/>
                        </a:lnTo>
                        <a:lnTo>
                          <a:pt x="1338" y="207"/>
                        </a:lnTo>
                        <a:lnTo>
                          <a:pt x="1338" y="207"/>
                        </a:lnTo>
                        <a:lnTo>
                          <a:pt x="1342" y="207"/>
                        </a:lnTo>
                        <a:lnTo>
                          <a:pt x="1342" y="207"/>
                        </a:lnTo>
                        <a:lnTo>
                          <a:pt x="1342" y="207"/>
                        </a:lnTo>
                        <a:lnTo>
                          <a:pt x="1342" y="207"/>
                        </a:lnTo>
                        <a:lnTo>
                          <a:pt x="1344" y="207"/>
                        </a:lnTo>
                        <a:lnTo>
                          <a:pt x="1344" y="207"/>
                        </a:lnTo>
                        <a:lnTo>
                          <a:pt x="1359" y="207"/>
                        </a:lnTo>
                        <a:lnTo>
                          <a:pt x="1359" y="207"/>
                        </a:lnTo>
                        <a:lnTo>
                          <a:pt x="1359" y="207"/>
                        </a:lnTo>
                        <a:lnTo>
                          <a:pt x="1359" y="207"/>
                        </a:lnTo>
                        <a:lnTo>
                          <a:pt x="1364" y="207"/>
                        </a:lnTo>
                        <a:lnTo>
                          <a:pt x="1364" y="207"/>
                        </a:lnTo>
                        <a:lnTo>
                          <a:pt x="1372" y="207"/>
                        </a:lnTo>
                        <a:lnTo>
                          <a:pt x="1372" y="207"/>
                        </a:lnTo>
                        <a:lnTo>
                          <a:pt x="1374" y="207"/>
                        </a:lnTo>
                        <a:lnTo>
                          <a:pt x="1374" y="207"/>
                        </a:lnTo>
                        <a:lnTo>
                          <a:pt x="1378" y="207"/>
                        </a:lnTo>
                        <a:lnTo>
                          <a:pt x="1378" y="207"/>
                        </a:lnTo>
                        <a:lnTo>
                          <a:pt x="1389" y="207"/>
                        </a:lnTo>
                        <a:lnTo>
                          <a:pt x="1389" y="207"/>
                        </a:lnTo>
                        <a:lnTo>
                          <a:pt x="1390" y="207"/>
                        </a:lnTo>
                        <a:lnTo>
                          <a:pt x="1390" y="207"/>
                        </a:lnTo>
                      </a:path>
                    </a:pathLst>
                  </a:custGeom>
                  <a:noFill/>
                  <a:ln w="1587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8" name="Freeform 57"/>
                  <p:cNvSpPr>
                    <a:spLocks/>
                  </p:cNvSpPr>
                  <p:nvPr/>
                </p:nvSpPr>
                <p:spPr bwMode="auto">
                  <a:xfrm>
                    <a:off x="17056" y="3771"/>
                    <a:ext cx="1996" cy="375"/>
                  </a:xfrm>
                  <a:custGeom>
                    <a:avLst/>
                    <a:gdLst>
                      <a:gd name="T0" fmla="*/ 0 w 1386"/>
                      <a:gd name="T1" fmla="*/ 0 h 260"/>
                      <a:gd name="T2" fmla="*/ 71 w 1386"/>
                      <a:gd name="T3" fmla="*/ 0 h 260"/>
                      <a:gd name="T4" fmla="*/ 98 w 1386"/>
                      <a:gd name="T5" fmla="*/ 9 h 260"/>
                      <a:gd name="T6" fmla="*/ 126 w 1386"/>
                      <a:gd name="T7" fmla="*/ 17 h 260"/>
                      <a:gd name="T8" fmla="*/ 128 w 1386"/>
                      <a:gd name="T9" fmla="*/ 34 h 260"/>
                      <a:gd name="T10" fmla="*/ 145 w 1386"/>
                      <a:gd name="T11" fmla="*/ 43 h 260"/>
                      <a:gd name="T12" fmla="*/ 177 w 1386"/>
                      <a:gd name="T13" fmla="*/ 60 h 260"/>
                      <a:gd name="T14" fmla="*/ 202 w 1386"/>
                      <a:gd name="T15" fmla="*/ 69 h 260"/>
                      <a:gd name="T16" fmla="*/ 206 w 1386"/>
                      <a:gd name="T17" fmla="*/ 86 h 260"/>
                      <a:gd name="T18" fmla="*/ 219 w 1386"/>
                      <a:gd name="T19" fmla="*/ 95 h 260"/>
                      <a:gd name="T20" fmla="*/ 225 w 1386"/>
                      <a:gd name="T21" fmla="*/ 112 h 260"/>
                      <a:gd name="T22" fmla="*/ 365 w 1386"/>
                      <a:gd name="T23" fmla="*/ 120 h 260"/>
                      <a:gd name="T24" fmla="*/ 395 w 1386"/>
                      <a:gd name="T25" fmla="*/ 138 h 260"/>
                      <a:gd name="T26" fmla="*/ 477 w 1386"/>
                      <a:gd name="T27" fmla="*/ 146 h 260"/>
                      <a:gd name="T28" fmla="*/ 487 w 1386"/>
                      <a:gd name="T29" fmla="*/ 163 h 260"/>
                      <a:gd name="T30" fmla="*/ 557 w 1386"/>
                      <a:gd name="T31" fmla="*/ 172 h 260"/>
                      <a:gd name="T32" fmla="*/ 567 w 1386"/>
                      <a:gd name="T33" fmla="*/ 181 h 260"/>
                      <a:gd name="T34" fmla="*/ 612 w 1386"/>
                      <a:gd name="T35" fmla="*/ 181 h 260"/>
                      <a:gd name="T36" fmla="*/ 613 w 1386"/>
                      <a:gd name="T37" fmla="*/ 190 h 260"/>
                      <a:gd name="T38" fmla="*/ 642 w 1386"/>
                      <a:gd name="T39" fmla="*/ 199 h 260"/>
                      <a:gd name="T40" fmla="*/ 656 w 1386"/>
                      <a:gd name="T41" fmla="*/ 199 h 260"/>
                      <a:gd name="T42" fmla="*/ 706 w 1386"/>
                      <a:gd name="T43" fmla="*/ 199 h 260"/>
                      <a:gd name="T44" fmla="*/ 722 w 1386"/>
                      <a:gd name="T45" fmla="*/ 208 h 260"/>
                      <a:gd name="T46" fmla="*/ 813 w 1386"/>
                      <a:gd name="T47" fmla="*/ 208 h 260"/>
                      <a:gd name="T48" fmla="*/ 813 w 1386"/>
                      <a:gd name="T49" fmla="*/ 218 h 260"/>
                      <a:gd name="T50" fmla="*/ 925 w 1386"/>
                      <a:gd name="T51" fmla="*/ 218 h 260"/>
                      <a:gd name="T52" fmla="*/ 996 w 1386"/>
                      <a:gd name="T53" fmla="*/ 228 h 260"/>
                      <a:gd name="T54" fmla="*/ 1117 w 1386"/>
                      <a:gd name="T55" fmla="*/ 228 h 260"/>
                      <a:gd name="T56" fmla="*/ 1128 w 1386"/>
                      <a:gd name="T57" fmla="*/ 238 h 260"/>
                      <a:gd name="T58" fmla="*/ 1143 w 1386"/>
                      <a:gd name="T59" fmla="*/ 238 h 260"/>
                      <a:gd name="T60" fmla="*/ 1169 w 1386"/>
                      <a:gd name="T61" fmla="*/ 249 h 260"/>
                      <a:gd name="T62" fmla="*/ 1216 w 1386"/>
                      <a:gd name="T63" fmla="*/ 249 h 260"/>
                      <a:gd name="T64" fmla="*/ 1237 w 1386"/>
                      <a:gd name="T65" fmla="*/ 249 h 260"/>
                      <a:gd name="T66" fmla="*/ 1262 w 1386"/>
                      <a:gd name="T67" fmla="*/ 260 h 260"/>
                      <a:gd name="T68" fmla="*/ 1265 w 1386"/>
                      <a:gd name="T69" fmla="*/ 260 h 260"/>
                      <a:gd name="T70" fmla="*/ 1296 w 1386"/>
                      <a:gd name="T71" fmla="*/ 260 h 260"/>
                      <a:gd name="T72" fmla="*/ 1306 w 1386"/>
                      <a:gd name="T73" fmla="*/ 260 h 260"/>
                      <a:gd name="T74" fmla="*/ 1314 w 1386"/>
                      <a:gd name="T75" fmla="*/ 260 h 260"/>
                      <a:gd name="T76" fmla="*/ 1319 w 1386"/>
                      <a:gd name="T77" fmla="*/ 260 h 260"/>
                      <a:gd name="T78" fmla="*/ 1337 w 1386"/>
                      <a:gd name="T79" fmla="*/ 260 h 260"/>
                      <a:gd name="T80" fmla="*/ 1337 w 1386"/>
                      <a:gd name="T81" fmla="*/ 260 h 260"/>
                      <a:gd name="T82" fmla="*/ 1361 w 1386"/>
                      <a:gd name="T83" fmla="*/ 260 h 260"/>
                      <a:gd name="T84" fmla="*/ 1364 w 1386"/>
                      <a:gd name="T85" fmla="*/ 260 h 260"/>
                      <a:gd name="T86" fmla="*/ 1374 w 1386"/>
                      <a:gd name="T87" fmla="*/ 260 h 260"/>
                      <a:gd name="T88" fmla="*/ 1379 w 1386"/>
                      <a:gd name="T89" fmla="*/ 260 h 260"/>
                      <a:gd name="T90" fmla="*/ 1386 w 1386"/>
                      <a:gd name="T91" fmla="*/ 26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86" h="260">
                        <a:moveTo>
                          <a:pt x="0" y="0"/>
                        </a:moveTo>
                        <a:lnTo>
                          <a:pt x="0" y="0"/>
                        </a:lnTo>
                        <a:lnTo>
                          <a:pt x="0" y="0"/>
                        </a:lnTo>
                        <a:lnTo>
                          <a:pt x="0" y="0"/>
                        </a:lnTo>
                        <a:lnTo>
                          <a:pt x="0" y="0"/>
                        </a:lnTo>
                        <a:lnTo>
                          <a:pt x="71" y="0"/>
                        </a:lnTo>
                        <a:lnTo>
                          <a:pt x="71" y="0"/>
                        </a:lnTo>
                        <a:lnTo>
                          <a:pt x="98" y="0"/>
                        </a:lnTo>
                        <a:lnTo>
                          <a:pt x="98" y="9"/>
                        </a:lnTo>
                        <a:lnTo>
                          <a:pt x="100" y="9"/>
                        </a:lnTo>
                        <a:lnTo>
                          <a:pt x="100" y="17"/>
                        </a:lnTo>
                        <a:lnTo>
                          <a:pt x="126" y="17"/>
                        </a:lnTo>
                        <a:lnTo>
                          <a:pt x="126" y="26"/>
                        </a:lnTo>
                        <a:lnTo>
                          <a:pt x="128" y="26"/>
                        </a:lnTo>
                        <a:lnTo>
                          <a:pt x="128" y="34"/>
                        </a:lnTo>
                        <a:lnTo>
                          <a:pt x="135" y="34"/>
                        </a:lnTo>
                        <a:lnTo>
                          <a:pt x="135" y="43"/>
                        </a:lnTo>
                        <a:lnTo>
                          <a:pt x="145" y="43"/>
                        </a:lnTo>
                        <a:lnTo>
                          <a:pt x="145" y="52"/>
                        </a:lnTo>
                        <a:lnTo>
                          <a:pt x="177" y="52"/>
                        </a:lnTo>
                        <a:lnTo>
                          <a:pt x="177" y="60"/>
                        </a:lnTo>
                        <a:lnTo>
                          <a:pt x="198" y="60"/>
                        </a:lnTo>
                        <a:lnTo>
                          <a:pt x="198" y="69"/>
                        </a:lnTo>
                        <a:lnTo>
                          <a:pt x="202" y="69"/>
                        </a:lnTo>
                        <a:lnTo>
                          <a:pt x="202" y="77"/>
                        </a:lnTo>
                        <a:lnTo>
                          <a:pt x="206" y="77"/>
                        </a:lnTo>
                        <a:lnTo>
                          <a:pt x="206" y="86"/>
                        </a:lnTo>
                        <a:lnTo>
                          <a:pt x="217" y="86"/>
                        </a:lnTo>
                        <a:lnTo>
                          <a:pt x="217" y="95"/>
                        </a:lnTo>
                        <a:lnTo>
                          <a:pt x="219" y="95"/>
                        </a:lnTo>
                        <a:lnTo>
                          <a:pt x="219" y="103"/>
                        </a:lnTo>
                        <a:lnTo>
                          <a:pt x="225" y="103"/>
                        </a:lnTo>
                        <a:lnTo>
                          <a:pt x="225" y="112"/>
                        </a:lnTo>
                        <a:lnTo>
                          <a:pt x="286" y="112"/>
                        </a:lnTo>
                        <a:lnTo>
                          <a:pt x="286" y="120"/>
                        </a:lnTo>
                        <a:lnTo>
                          <a:pt x="365" y="120"/>
                        </a:lnTo>
                        <a:lnTo>
                          <a:pt x="365" y="129"/>
                        </a:lnTo>
                        <a:lnTo>
                          <a:pt x="395" y="129"/>
                        </a:lnTo>
                        <a:lnTo>
                          <a:pt x="395" y="138"/>
                        </a:lnTo>
                        <a:lnTo>
                          <a:pt x="444" y="138"/>
                        </a:lnTo>
                        <a:lnTo>
                          <a:pt x="444" y="146"/>
                        </a:lnTo>
                        <a:lnTo>
                          <a:pt x="477" y="146"/>
                        </a:lnTo>
                        <a:lnTo>
                          <a:pt x="477" y="155"/>
                        </a:lnTo>
                        <a:lnTo>
                          <a:pt x="487" y="155"/>
                        </a:lnTo>
                        <a:lnTo>
                          <a:pt x="487" y="163"/>
                        </a:lnTo>
                        <a:lnTo>
                          <a:pt x="505" y="163"/>
                        </a:lnTo>
                        <a:lnTo>
                          <a:pt x="505" y="172"/>
                        </a:lnTo>
                        <a:lnTo>
                          <a:pt x="557" y="172"/>
                        </a:lnTo>
                        <a:lnTo>
                          <a:pt x="557" y="172"/>
                        </a:lnTo>
                        <a:lnTo>
                          <a:pt x="567" y="172"/>
                        </a:lnTo>
                        <a:lnTo>
                          <a:pt x="567" y="181"/>
                        </a:lnTo>
                        <a:lnTo>
                          <a:pt x="572" y="181"/>
                        </a:lnTo>
                        <a:lnTo>
                          <a:pt x="572" y="181"/>
                        </a:lnTo>
                        <a:lnTo>
                          <a:pt x="612" y="181"/>
                        </a:lnTo>
                        <a:lnTo>
                          <a:pt x="612" y="181"/>
                        </a:lnTo>
                        <a:lnTo>
                          <a:pt x="613" y="181"/>
                        </a:lnTo>
                        <a:lnTo>
                          <a:pt x="613" y="190"/>
                        </a:lnTo>
                        <a:lnTo>
                          <a:pt x="641" y="190"/>
                        </a:lnTo>
                        <a:lnTo>
                          <a:pt x="641" y="199"/>
                        </a:lnTo>
                        <a:lnTo>
                          <a:pt x="642" y="199"/>
                        </a:lnTo>
                        <a:lnTo>
                          <a:pt x="642" y="199"/>
                        </a:lnTo>
                        <a:lnTo>
                          <a:pt x="656" y="199"/>
                        </a:lnTo>
                        <a:lnTo>
                          <a:pt x="656" y="199"/>
                        </a:lnTo>
                        <a:lnTo>
                          <a:pt x="685" y="199"/>
                        </a:lnTo>
                        <a:lnTo>
                          <a:pt x="685" y="199"/>
                        </a:lnTo>
                        <a:lnTo>
                          <a:pt x="706" y="199"/>
                        </a:lnTo>
                        <a:lnTo>
                          <a:pt x="706" y="199"/>
                        </a:lnTo>
                        <a:lnTo>
                          <a:pt x="722" y="199"/>
                        </a:lnTo>
                        <a:lnTo>
                          <a:pt x="722" y="208"/>
                        </a:lnTo>
                        <a:lnTo>
                          <a:pt x="788" y="208"/>
                        </a:lnTo>
                        <a:lnTo>
                          <a:pt x="788" y="208"/>
                        </a:lnTo>
                        <a:lnTo>
                          <a:pt x="813" y="208"/>
                        </a:lnTo>
                        <a:lnTo>
                          <a:pt x="813" y="218"/>
                        </a:lnTo>
                        <a:lnTo>
                          <a:pt x="813" y="218"/>
                        </a:lnTo>
                        <a:lnTo>
                          <a:pt x="813" y="218"/>
                        </a:lnTo>
                        <a:lnTo>
                          <a:pt x="880" y="218"/>
                        </a:lnTo>
                        <a:lnTo>
                          <a:pt x="880" y="218"/>
                        </a:lnTo>
                        <a:lnTo>
                          <a:pt x="925" y="218"/>
                        </a:lnTo>
                        <a:lnTo>
                          <a:pt x="925" y="228"/>
                        </a:lnTo>
                        <a:lnTo>
                          <a:pt x="996" y="228"/>
                        </a:lnTo>
                        <a:lnTo>
                          <a:pt x="996" y="228"/>
                        </a:lnTo>
                        <a:lnTo>
                          <a:pt x="1062" y="228"/>
                        </a:lnTo>
                        <a:lnTo>
                          <a:pt x="1062" y="228"/>
                        </a:lnTo>
                        <a:lnTo>
                          <a:pt x="1117" y="228"/>
                        </a:lnTo>
                        <a:lnTo>
                          <a:pt x="1117" y="228"/>
                        </a:lnTo>
                        <a:lnTo>
                          <a:pt x="1128" y="228"/>
                        </a:lnTo>
                        <a:lnTo>
                          <a:pt x="1128" y="238"/>
                        </a:lnTo>
                        <a:lnTo>
                          <a:pt x="1131" y="238"/>
                        </a:lnTo>
                        <a:lnTo>
                          <a:pt x="1131" y="238"/>
                        </a:lnTo>
                        <a:lnTo>
                          <a:pt x="1143" y="238"/>
                        </a:lnTo>
                        <a:lnTo>
                          <a:pt x="1143" y="238"/>
                        </a:lnTo>
                        <a:lnTo>
                          <a:pt x="1169" y="238"/>
                        </a:lnTo>
                        <a:lnTo>
                          <a:pt x="1169" y="249"/>
                        </a:lnTo>
                        <a:lnTo>
                          <a:pt x="1185" y="249"/>
                        </a:lnTo>
                        <a:lnTo>
                          <a:pt x="1185" y="249"/>
                        </a:lnTo>
                        <a:lnTo>
                          <a:pt x="1216" y="249"/>
                        </a:lnTo>
                        <a:lnTo>
                          <a:pt x="1216" y="249"/>
                        </a:lnTo>
                        <a:lnTo>
                          <a:pt x="1237" y="249"/>
                        </a:lnTo>
                        <a:lnTo>
                          <a:pt x="1237" y="249"/>
                        </a:lnTo>
                        <a:lnTo>
                          <a:pt x="1239" y="249"/>
                        </a:lnTo>
                        <a:lnTo>
                          <a:pt x="1239" y="260"/>
                        </a:lnTo>
                        <a:lnTo>
                          <a:pt x="1262" y="260"/>
                        </a:lnTo>
                        <a:lnTo>
                          <a:pt x="1262" y="260"/>
                        </a:lnTo>
                        <a:lnTo>
                          <a:pt x="1265" y="260"/>
                        </a:lnTo>
                        <a:lnTo>
                          <a:pt x="1265" y="260"/>
                        </a:lnTo>
                        <a:lnTo>
                          <a:pt x="1295" y="260"/>
                        </a:lnTo>
                        <a:lnTo>
                          <a:pt x="1295" y="260"/>
                        </a:lnTo>
                        <a:lnTo>
                          <a:pt x="1296" y="260"/>
                        </a:lnTo>
                        <a:lnTo>
                          <a:pt x="1296" y="260"/>
                        </a:lnTo>
                        <a:lnTo>
                          <a:pt x="1306" y="260"/>
                        </a:lnTo>
                        <a:lnTo>
                          <a:pt x="1306" y="260"/>
                        </a:lnTo>
                        <a:lnTo>
                          <a:pt x="1314" y="260"/>
                        </a:lnTo>
                        <a:lnTo>
                          <a:pt x="1314" y="260"/>
                        </a:lnTo>
                        <a:lnTo>
                          <a:pt x="1314" y="260"/>
                        </a:lnTo>
                        <a:lnTo>
                          <a:pt x="1314" y="260"/>
                        </a:lnTo>
                        <a:lnTo>
                          <a:pt x="1319" y="260"/>
                        </a:lnTo>
                        <a:lnTo>
                          <a:pt x="1319" y="260"/>
                        </a:lnTo>
                        <a:lnTo>
                          <a:pt x="1334" y="260"/>
                        </a:lnTo>
                        <a:lnTo>
                          <a:pt x="1334" y="260"/>
                        </a:lnTo>
                        <a:lnTo>
                          <a:pt x="1337" y="260"/>
                        </a:lnTo>
                        <a:lnTo>
                          <a:pt x="1337" y="260"/>
                        </a:lnTo>
                        <a:lnTo>
                          <a:pt x="1337" y="260"/>
                        </a:lnTo>
                        <a:lnTo>
                          <a:pt x="1337" y="260"/>
                        </a:lnTo>
                        <a:lnTo>
                          <a:pt x="1360" y="260"/>
                        </a:lnTo>
                        <a:lnTo>
                          <a:pt x="1360" y="260"/>
                        </a:lnTo>
                        <a:lnTo>
                          <a:pt x="1361" y="260"/>
                        </a:lnTo>
                        <a:lnTo>
                          <a:pt x="1361" y="260"/>
                        </a:lnTo>
                        <a:lnTo>
                          <a:pt x="1364" y="260"/>
                        </a:lnTo>
                        <a:lnTo>
                          <a:pt x="1364" y="260"/>
                        </a:lnTo>
                        <a:lnTo>
                          <a:pt x="1369" y="260"/>
                        </a:lnTo>
                        <a:lnTo>
                          <a:pt x="1369" y="260"/>
                        </a:lnTo>
                        <a:lnTo>
                          <a:pt x="1374" y="260"/>
                        </a:lnTo>
                        <a:lnTo>
                          <a:pt x="1374" y="260"/>
                        </a:lnTo>
                        <a:lnTo>
                          <a:pt x="1379" y="260"/>
                        </a:lnTo>
                        <a:lnTo>
                          <a:pt x="1379" y="260"/>
                        </a:lnTo>
                        <a:lnTo>
                          <a:pt x="1379" y="260"/>
                        </a:lnTo>
                        <a:lnTo>
                          <a:pt x="1379" y="260"/>
                        </a:lnTo>
                        <a:lnTo>
                          <a:pt x="1386" y="260"/>
                        </a:lnTo>
                        <a:lnTo>
                          <a:pt x="1386" y="260"/>
                        </a:lnTo>
                      </a:path>
                    </a:pathLst>
                  </a:custGeom>
                  <a:noFill/>
                  <a:ln w="1587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9" name="Freeform 58"/>
                  <p:cNvSpPr>
                    <a:spLocks/>
                  </p:cNvSpPr>
                  <p:nvPr/>
                </p:nvSpPr>
                <p:spPr bwMode="auto">
                  <a:xfrm>
                    <a:off x="17056" y="3771"/>
                    <a:ext cx="2000" cy="536"/>
                  </a:xfrm>
                  <a:custGeom>
                    <a:avLst/>
                    <a:gdLst>
                      <a:gd name="T0" fmla="*/ 0 w 1389"/>
                      <a:gd name="T1" fmla="*/ 0 h 372"/>
                      <a:gd name="T2" fmla="*/ 46 w 1389"/>
                      <a:gd name="T3" fmla="*/ 0 h 372"/>
                      <a:gd name="T4" fmla="*/ 85 w 1389"/>
                      <a:gd name="T5" fmla="*/ 17 h 372"/>
                      <a:gd name="T6" fmla="*/ 97 w 1389"/>
                      <a:gd name="T7" fmla="*/ 26 h 372"/>
                      <a:gd name="T8" fmla="*/ 101 w 1389"/>
                      <a:gd name="T9" fmla="*/ 43 h 372"/>
                      <a:gd name="T10" fmla="*/ 112 w 1389"/>
                      <a:gd name="T11" fmla="*/ 52 h 372"/>
                      <a:gd name="T12" fmla="*/ 125 w 1389"/>
                      <a:gd name="T13" fmla="*/ 70 h 372"/>
                      <a:gd name="T14" fmla="*/ 152 w 1389"/>
                      <a:gd name="T15" fmla="*/ 78 h 372"/>
                      <a:gd name="T16" fmla="*/ 171 w 1389"/>
                      <a:gd name="T17" fmla="*/ 96 h 372"/>
                      <a:gd name="T18" fmla="*/ 198 w 1389"/>
                      <a:gd name="T19" fmla="*/ 104 h 372"/>
                      <a:gd name="T20" fmla="*/ 237 w 1389"/>
                      <a:gd name="T21" fmla="*/ 122 h 372"/>
                      <a:gd name="T22" fmla="*/ 284 w 1389"/>
                      <a:gd name="T23" fmla="*/ 130 h 372"/>
                      <a:gd name="T24" fmla="*/ 290 w 1389"/>
                      <a:gd name="T25" fmla="*/ 148 h 372"/>
                      <a:gd name="T26" fmla="*/ 341 w 1389"/>
                      <a:gd name="T27" fmla="*/ 156 h 372"/>
                      <a:gd name="T28" fmla="*/ 345 w 1389"/>
                      <a:gd name="T29" fmla="*/ 174 h 372"/>
                      <a:gd name="T30" fmla="*/ 357 w 1389"/>
                      <a:gd name="T31" fmla="*/ 183 h 372"/>
                      <a:gd name="T32" fmla="*/ 358 w 1389"/>
                      <a:gd name="T33" fmla="*/ 200 h 372"/>
                      <a:gd name="T34" fmla="*/ 478 w 1389"/>
                      <a:gd name="T35" fmla="*/ 209 h 372"/>
                      <a:gd name="T36" fmla="*/ 512 w 1389"/>
                      <a:gd name="T37" fmla="*/ 226 h 372"/>
                      <a:gd name="T38" fmla="*/ 542 w 1389"/>
                      <a:gd name="T39" fmla="*/ 235 h 372"/>
                      <a:gd name="T40" fmla="*/ 552 w 1389"/>
                      <a:gd name="T41" fmla="*/ 243 h 372"/>
                      <a:gd name="T42" fmla="*/ 610 w 1389"/>
                      <a:gd name="T43" fmla="*/ 252 h 372"/>
                      <a:gd name="T44" fmla="*/ 635 w 1389"/>
                      <a:gd name="T45" fmla="*/ 252 h 372"/>
                      <a:gd name="T46" fmla="*/ 692 w 1389"/>
                      <a:gd name="T47" fmla="*/ 252 h 372"/>
                      <a:gd name="T48" fmla="*/ 699 w 1389"/>
                      <a:gd name="T49" fmla="*/ 271 h 372"/>
                      <a:gd name="T50" fmla="*/ 751 w 1389"/>
                      <a:gd name="T51" fmla="*/ 271 h 372"/>
                      <a:gd name="T52" fmla="*/ 775 w 1389"/>
                      <a:gd name="T53" fmla="*/ 271 h 372"/>
                      <a:gd name="T54" fmla="*/ 812 w 1389"/>
                      <a:gd name="T55" fmla="*/ 280 h 372"/>
                      <a:gd name="T56" fmla="*/ 832 w 1389"/>
                      <a:gd name="T57" fmla="*/ 290 h 372"/>
                      <a:gd name="T58" fmla="*/ 909 w 1389"/>
                      <a:gd name="T59" fmla="*/ 300 h 372"/>
                      <a:gd name="T60" fmla="*/ 939 w 1389"/>
                      <a:gd name="T61" fmla="*/ 320 h 372"/>
                      <a:gd name="T62" fmla="*/ 961 w 1389"/>
                      <a:gd name="T63" fmla="*/ 330 h 372"/>
                      <a:gd name="T64" fmla="*/ 962 w 1389"/>
                      <a:gd name="T65" fmla="*/ 340 h 372"/>
                      <a:gd name="T66" fmla="*/ 1032 w 1389"/>
                      <a:gd name="T67" fmla="*/ 350 h 372"/>
                      <a:gd name="T68" fmla="*/ 1079 w 1389"/>
                      <a:gd name="T69" fmla="*/ 350 h 372"/>
                      <a:gd name="T70" fmla="*/ 1109 w 1389"/>
                      <a:gd name="T71" fmla="*/ 350 h 372"/>
                      <a:gd name="T72" fmla="*/ 1140 w 1389"/>
                      <a:gd name="T73" fmla="*/ 361 h 372"/>
                      <a:gd name="T74" fmla="*/ 1167 w 1389"/>
                      <a:gd name="T75" fmla="*/ 361 h 372"/>
                      <a:gd name="T76" fmla="*/ 1176 w 1389"/>
                      <a:gd name="T77" fmla="*/ 372 h 372"/>
                      <a:gd name="T78" fmla="*/ 1250 w 1389"/>
                      <a:gd name="T79" fmla="*/ 372 h 372"/>
                      <a:gd name="T80" fmla="*/ 1254 w 1389"/>
                      <a:gd name="T81" fmla="*/ 372 h 372"/>
                      <a:gd name="T82" fmla="*/ 1272 w 1389"/>
                      <a:gd name="T83" fmla="*/ 372 h 372"/>
                      <a:gd name="T84" fmla="*/ 1295 w 1389"/>
                      <a:gd name="T85" fmla="*/ 372 h 372"/>
                      <a:gd name="T86" fmla="*/ 1316 w 1389"/>
                      <a:gd name="T87" fmla="*/ 372 h 372"/>
                      <a:gd name="T88" fmla="*/ 1322 w 1389"/>
                      <a:gd name="T89" fmla="*/ 372 h 372"/>
                      <a:gd name="T90" fmla="*/ 1361 w 1389"/>
                      <a:gd name="T91" fmla="*/ 372 h 372"/>
                      <a:gd name="T92" fmla="*/ 1370 w 1389"/>
                      <a:gd name="T93" fmla="*/ 372 h 372"/>
                      <a:gd name="T94" fmla="*/ 1383 w 1389"/>
                      <a:gd name="T95" fmla="*/ 372 h 372"/>
                      <a:gd name="T96" fmla="*/ 1389 w 1389"/>
                      <a:gd name="T97"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9" h="372">
                        <a:moveTo>
                          <a:pt x="0" y="0"/>
                        </a:moveTo>
                        <a:lnTo>
                          <a:pt x="0" y="0"/>
                        </a:lnTo>
                        <a:lnTo>
                          <a:pt x="0" y="0"/>
                        </a:lnTo>
                        <a:lnTo>
                          <a:pt x="0" y="0"/>
                        </a:lnTo>
                        <a:lnTo>
                          <a:pt x="0" y="0"/>
                        </a:lnTo>
                        <a:lnTo>
                          <a:pt x="46" y="0"/>
                        </a:lnTo>
                        <a:lnTo>
                          <a:pt x="46" y="9"/>
                        </a:lnTo>
                        <a:lnTo>
                          <a:pt x="85" y="9"/>
                        </a:lnTo>
                        <a:lnTo>
                          <a:pt x="85" y="17"/>
                        </a:lnTo>
                        <a:lnTo>
                          <a:pt x="93" y="17"/>
                        </a:lnTo>
                        <a:lnTo>
                          <a:pt x="93" y="26"/>
                        </a:lnTo>
                        <a:lnTo>
                          <a:pt x="97" y="26"/>
                        </a:lnTo>
                        <a:lnTo>
                          <a:pt x="97" y="35"/>
                        </a:lnTo>
                        <a:lnTo>
                          <a:pt x="101" y="35"/>
                        </a:lnTo>
                        <a:lnTo>
                          <a:pt x="101" y="43"/>
                        </a:lnTo>
                        <a:lnTo>
                          <a:pt x="102" y="43"/>
                        </a:lnTo>
                        <a:lnTo>
                          <a:pt x="102" y="52"/>
                        </a:lnTo>
                        <a:lnTo>
                          <a:pt x="112" y="52"/>
                        </a:lnTo>
                        <a:lnTo>
                          <a:pt x="112" y="61"/>
                        </a:lnTo>
                        <a:lnTo>
                          <a:pt x="125" y="61"/>
                        </a:lnTo>
                        <a:lnTo>
                          <a:pt x="125" y="70"/>
                        </a:lnTo>
                        <a:lnTo>
                          <a:pt x="135" y="70"/>
                        </a:lnTo>
                        <a:lnTo>
                          <a:pt x="135" y="78"/>
                        </a:lnTo>
                        <a:lnTo>
                          <a:pt x="152" y="78"/>
                        </a:lnTo>
                        <a:lnTo>
                          <a:pt x="152" y="87"/>
                        </a:lnTo>
                        <a:lnTo>
                          <a:pt x="171" y="87"/>
                        </a:lnTo>
                        <a:lnTo>
                          <a:pt x="171" y="96"/>
                        </a:lnTo>
                        <a:lnTo>
                          <a:pt x="174" y="96"/>
                        </a:lnTo>
                        <a:lnTo>
                          <a:pt x="174" y="104"/>
                        </a:lnTo>
                        <a:lnTo>
                          <a:pt x="198" y="104"/>
                        </a:lnTo>
                        <a:lnTo>
                          <a:pt x="198" y="113"/>
                        </a:lnTo>
                        <a:lnTo>
                          <a:pt x="237" y="113"/>
                        </a:lnTo>
                        <a:lnTo>
                          <a:pt x="237" y="122"/>
                        </a:lnTo>
                        <a:lnTo>
                          <a:pt x="283" y="122"/>
                        </a:lnTo>
                        <a:lnTo>
                          <a:pt x="283" y="130"/>
                        </a:lnTo>
                        <a:lnTo>
                          <a:pt x="284" y="130"/>
                        </a:lnTo>
                        <a:lnTo>
                          <a:pt x="284" y="139"/>
                        </a:lnTo>
                        <a:lnTo>
                          <a:pt x="290" y="139"/>
                        </a:lnTo>
                        <a:lnTo>
                          <a:pt x="290" y="148"/>
                        </a:lnTo>
                        <a:lnTo>
                          <a:pt x="304" y="148"/>
                        </a:lnTo>
                        <a:lnTo>
                          <a:pt x="304" y="156"/>
                        </a:lnTo>
                        <a:lnTo>
                          <a:pt x="341" y="156"/>
                        </a:lnTo>
                        <a:lnTo>
                          <a:pt x="341" y="165"/>
                        </a:lnTo>
                        <a:lnTo>
                          <a:pt x="345" y="165"/>
                        </a:lnTo>
                        <a:lnTo>
                          <a:pt x="345" y="174"/>
                        </a:lnTo>
                        <a:lnTo>
                          <a:pt x="347" y="174"/>
                        </a:lnTo>
                        <a:lnTo>
                          <a:pt x="347" y="183"/>
                        </a:lnTo>
                        <a:lnTo>
                          <a:pt x="357" y="183"/>
                        </a:lnTo>
                        <a:lnTo>
                          <a:pt x="357" y="191"/>
                        </a:lnTo>
                        <a:lnTo>
                          <a:pt x="358" y="191"/>
                        </a:lnTo>
                        <a:lnTo>
                          <a:pt x="358" y="200"/>
                        </a:lnTo>
                        <a:lnTo>
                          <a:pt x="363" y="200"/>
                        </a:lnTo>
                        <a:lnTo>
                          <a:pt x="363" y="209"/>
                        </a:lnTo>
                        <a:lnTo>
                          <a:pt x="478" y="209"/>
                        </a:lnTo>
                        <a:lnTo>
                          <a:pt x="478" y="217"/>
                        </a:lnTo>
                        <a:lnTo>
                          <a:pt x="512" y="217"/>
                        </a:lnTo>
                        <a:lnTo>
                          <a:pt x="512" y="226"/>
                        </a:lnTo>
                        <a:lnTo>
                          <a:pt x="538" y="226"/>
                        </a:lnTo>
                        <a:lnTo>
                          <a:pt x="538" y="235"/>
                        </a:lnTo>
                        <a:lnTo>
                          <a:pt x="542" y="235"/>
                        </a:lnTo>
                        <a:lnTo>
                          <a:pt x="542" y="235"/>
                        </a:lnTo>
                        <a:lnTo>
                          <a:pt x="552" y="235"/>
                        </a:lnTo>
                        <a:lnTo>
                          <a:pt x="552" y="243"/>
                        </a:lnTo>
                        <a:lnTo>
                          <a:pt x="555" y="243"/>
                        </a:lnTo>
                        <a:lnTo>
                          <a:pt x="555" y="252"/>
                        </a:lnTo>
                        <a:lnTo>
                          <a:pt x="610" y="252"/>
                        </a:lnTo>
                        <a:lnTo>
                          <a:pt x="610" y="252"/>
                        </a:lnTo>
                        <a:lnTo>
                          <a:pt x="635" y="252"/>
                        </a:lnTo>
                        <a:lnTo>
                          <a:pt x="635" y="252"/>
                        </a:lnTo>
                        <a:lnTo>
                          <a:pt x="644" y="252"/>
                        </a:lnTo>
                        <a:lnTo>
                          <a:pt x="644" y="252"/>
                        </a:lnTo>
                        <a:lnTo>
                          <a:pt x="692" y="252"/>
                        </a:lnTo>
                        <a:lnTo>
                          <a:pt x="692" y="261"/>
                        </a:lnTo>
                        <a:lnTo>
                          <a:pt x="699" y="261"/>
                        </a:lnTo>
                        <a:lnTo>
                          <a:pt x="699" y="271"/>
                        </a:lnTo>
                        <a:lnTo>
                          <a:pt x="748" y="271"/>
                        </a:lnTo>
                        <a:lnTo>
                          <a:pt x="748" y="271"/>
                        </a:lnTo>
                        <a:lnTo>
                          <a:pt x="751" y="271"/>
                        </a:lnTo>
                        <a:lnTo>
                          <a:pt x="751" y="271"/>
                        </a:lnTo>
                        <a:lnTo>
                          <a:pt x="775" y="271"/>
                        </a:lnTo>
                        <a:lnTo>
                          <a:pt x="775" y="271"/>
                        </a:lnTo>
                        <a:lnTo>
                          <a:pt x="811" y="271"/>
                        </a:lnTo>
                        <a:lnTo>
                          <a:pt x="811" y="280"/>
                        </a:lnTo>
                        <a:lnTo>
                          <a:pt x="812" y="280"/>
                        </a:lnTo>
                        <a:lnTo>
                          <a:pt x="812" y="280"/>
                        </a:lnTo>
                        <a:lnTo>
                          <a:pt x="832" y="280"/>
                        </a:lnTo>
                        <a:lnTo>
                          <a:pt x="832" y="290"/>
                        </a:lnTo>
                        <a:lnTo>
                          <a:pt x="904" y="290"/>
                        </a:lnTo>
                        <a:lnTo>
                          <a:pt x="904" y="300"/>
                        </a:lnTo>
                        <a:lnTo>
                          <a:pt x="909" y="300"/>
                        </a:lnTo>
                        <a:lnTo>
                          <a:pt x="909" y="300"/>
                        </a:lnTo>
                        <a:lnTo>
                          <a:pt x="939" y="300"/>
                        </a:lnTo>
                        <a:lnTo>
                          <a:pt x="939" y="320"/>
                        </a:lnTo>
                        <a:lnTo>
                          <a:pt x="952" y="320"/>
                        </a:lnTo>
                        <a:lnTo>
                          <a:pt x="952" y="330"/>
                        </a:lnTo>
                        <a:lnTo>
                          <a:pt x="961" y="330"/>
                        </a:lnTo>
                        <a:lnTo>
                          <a:pt x="961" y="340"/>
                        </a:lnTo>
                        <a:lnTo>
                          <a:pt x="962" y="340"/>
                        </a:lnTo>
                        <a:lnTo>
                          <a:pt x="962" y="340"/>
                        </a:lnTo>
                        <a:lnTo>
                          <a:pt x="965" y="340"/>
                        </a:lnTo>
                        <a:lnTo>
                          <a:pt x="965" y="350"/>
                        </a:lnTo>
                        <a:lnTo>
                          <a:pt x="1032" y="350"/>
                        </a:lnTo>
                        <a:lnTo>
                          <a:pt x="1032" y="350"/>
                        </a:lnTo>
                        <a:lnTo>
                          <a:pt x="1079" y="350"/>
                        </a:lnTo>
                        <a:lnTo>
                          <a:pt x="1079" y="350"/>
                        </a:lnTo>
                        <a:lnTo>
                          <a:pt x="1109" y="350"/>
                        </a:lnTo>
                        <a:lnTo>
                          <a:pt x="1109" y="350"/>
                        </a:lnTo>
                        <a:lnTo>
                          <a:pt x="1109" y="350"/>
                        </a:lnTo>
                        <a:lnTo>
                          <a:pt x="1109" y="361"/>
                        </a:lnTo>
                        <a:lnTo>
                          <a:pt x="1140" y="361"/>
                        </a:lnTo>
                        <a:lnTo>
                          <a:pt x="1140" y="361"/>
                        </a:lnTo>
                        <a:lnTo>
                          <a:pt x="1161" y="361"/>
                        </a:lnTo>
                        <a:lnTo>
                          <a:pt x="1161" y="361"/>
                        </a:lnTo>
                        <a:lnTo>
                          <a:pt x="1167" y="361"/>
                        </a:lnTo>
                        <a:lnTo>
                          <a:pt x="1167" y="361"/>
                        </a:lnTo>
                        <a:lnTo>
                          <a:pt x="1176" y="361"/>
                        </a:lnTo>
                        <a:lnTo>
                          <a:pt x="1176" y="372"/>
                        </a:lnTo>
                        <a:lnTo>
                          <a:pt x="1219" y="372"/>
                        </a:lnTo>
                        <a:lnTo>
                          <a:pt x="1219" y="372"/>
                        </a:lnTo>
                        <a:lnTo>
                          <a:pt x="1250" y="372"/>
                        </a:lnTo>
                        <a:lnTo>
                          <a:pt x="1250" y="372"/>
                        </a:lnTo>
                        <a:lnTo>
                          <a:pt x="1254" y="372"/>
                        </a:lnTo>
                        <a:lnTo>
                          <a:pt x="1254" y="372"/>
                        </a:lnTo>
                        <a:lnTo>
                          <a:pt x="1256" y="372"/>
                        </a:lnTo>
                        <a:lnTo>
                          <a:pt x="1256" y="372"/>
                        </a:lnTo>
                        <a:lnTo>
                          <a:pt x="1272" y="372"/>
                        </a:lnTo>
                        <a:lnTo>
                          <a:pt x="1272" y="372"/>
                        </a:lnTo>
                        <a:lnTo>
                          <a:pt x="1295" y="372"/>
                        </a:lnTo>
                        <a:lnTo>
                          <a:pt x="1295" y="372"/>
                        </a:lnTo>
                        <a:lnTo>
                          <a:pt x="1313" y="372"/>
                        </a:lnTo>
                        <a:lnTo>
                          <a:pt x="1313" y="372"/>
                        </a:lnTo>
                        <a:lnTo>
                          <a:pt x="1316" y="372"/>
                        </a:lnTo>
                        <a:lnTo>
                          <a:pt x="1316" y="372"/>
                        </a:lnTo>
                        <a:lnTo>
                          <a:pt x="1322" y="372"/>
                        </a:lnTo>
                        <a:lnTo>
                          <a:pt x="1322" y="372"/>
                        </a:lnTo>
                        <a:lnTo>
                          <a:pt x="1325" y="372"/>
                        </a:lnTo>
                        <a:lnTo>
                          <a:pt x="1325" y="372"/>
                        </a:lnTo>
                        <a:lnTo>
                          <a:pt x="1361" y="372"/>
                        </a:lnTo>
                        <a:lnTo>
                          <a:pt x="1361" y="372"/>
                        </a:lnTo>
                        <a:lnTo>
                          <a:pt x="1370" y="372"/>
                        </a:lnTo>
                        <a:lnTo>
                          <a:pt x="1370" y="372"/>
                        </a:lnTo>
                        <a:lnTo>
                          <a:pt x="1376" y="372"/>
                        </a:lnTo>
                        <a:lnTo>
                          <a:pt x="1376" y="372"/>
                        </a:lnTo>
                        <a:lnTo>
                          <a:pt x="1383" y="372"/>
                        </a:lnTo>
                        <a:lnTo>
                          <a:pt x="1383" y="372"/>
                        </a:lnTo>
                        <a:lnTo>
                          <a:pt x="1389" y="372"/>
                        </a:lnTo>
                        <a:lnTo>
                          <a:pt x="1389" y="372"/>
                        </a:lnTo>
                      </a:path>
                    </a:pathLst>
                  </a:custGeom>
                  <a:noFill/>
                  <a:ln w="15875">
                    <a:solidFill>
                      <a:srgbClr val="55752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0" name="Line 59"/>
                  <p:cNvSpPr>
                    <a:spLocks noChangeShapeType="1"/>
                  </p:cNvSpPr>
                  <p:nvPr/>
                </p:nvSpPr>
                <p:spPr bwMode="auto">
                  <a:xfrm flipV="1">
                    <a:off x="17019" y="3734"/>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1" name="Line 60"/>
                  <p:cNvSpPr>
                    <a:spLocks noChangeShapeType="1"/>
                  </p:cNvSpPr>
                  <p:nvPr/>
                </p:nvSpPr>
                <p:spPr bwMode="auto">
                  <a:xfrm flipH="1">
                    <a:off x="16994" y="5023"/>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2" name="Rectangle 61"/>
                  <p:cNvSpPr>
                    <a:spLocks noChangeArrowheads="1"/>
                  </p:cNvSpPr>
                  <p:nvPr/>
                </p:nvSpPr>
                <p:spPr bwMode="auto">
                  <a:xfrm rot="16200000">
                    <a:off x="16882" y="4963"/>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83" name="Line 62"/>
                  <p:cNvSpPr>
                    <a:spLocks noChangeShapeType="1"/>
                  </p:cNvSpPr>
                  <p:nvPr/>
                </p:nvSpPr>
                <p:spPr bwMode="auto">
                  <a:xfrm flipH="1">
                    <a:off x="16994" y="4710"/>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4" name="Rectangle 63"/>
                  <p:cNvSpPr>
                    <a:spLocks noChangeArrowheads="1"/>
                  </p:cNvSpPr>
                  <p:nvPr/>
                </p:nvSpPr>
                <p:spPr bwMode="auto">
                  <a:xfrm rot="16200000">
                    <a:off x="16882" y="4651"/>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85" name="Line 64"/>
                  <p:cNvSpPr>
                    <a:spLocks noChangeShapeType="1"/>
                  </p:cNvSpPr>
                  <p:nvPr/>
                </p:nvSpPr>
                <p:spPr bwMode="auto">
                  <a:xfrm flipH="1">
                    <a:off x="16994" y="4396"/>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6" name="Rectangle 65"/>
                  <p:cNvSpPr>
                    <a:spLocks noChangeArrowheads="1"/>
                  </p:cNvSpPr>
                  <p:nvPr/>
                </p:nvSpPr>
                <p:spPr bwMode="auto">
                  <a:xfrm rot="16200000">
                    <a:off x="16882" y="4337"/>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87" name="Line 66"/>
                  <p:cNvSpPr>
                    <a:spLocks noChangeShapeType="1"/>
                  </p:cNvSpPr>
                  <p:nvPr/>
                </p:nvSpPr>
                <p:spPr bwMode="auto">
                  <a:xfrm flipH="1">
                    <a:off x="16994" y="4084"/>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8" name="Rectangle 67"/>
                  <p:cNvSpPr>
                    <a:spLocks noChangeArrowheads="1"/>
                  </p:cNvSpPr>
                  <p:nvPr/>
                </p:nvSpPr>
                <p:spPr bwMode="auto">
                  <a:xfrm rot="16200000">
                    <a:off x="16882" y="4025"/>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89" name="Line 68"/>
                  <p:cNvSpPr>
                    <a:spLocks noChangeShapeType="1"/>
                  </p:cNvSpPr>
                  <p:nvPr/>
                </p:nvSpPr>
                <p:spPr bwMode="auto">
                  <a:xfrm flipH="1">
                    <a:off x="16994" y="3771"/>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0" name="Rectangle 69"/>
                  <p:cNvSpPr>
                    <a:spLocks noChangeArrowheads="1"/>
                  </p:cNvSpPr>
                  <p:nvPr/>
                </p:nvSpPr>
                <p:spPr bwMode="auto">
                  <a:xfrm rot="16200000">
                    <a:off x="16882" y="3712"/>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91" name="Rectangle 70"/>
                  <p:cNvSpPr>
                    <a:spLocks noChangeArrowheads="1"/>
                  </p:cNvSpPr>
                  <p:nvPr/>
                </p:nvSpPr>
                <p:spPr bwMode="auto">
                  <a:xfrm rot="16200000">
                    <a:off x="16432" y="4298"/>
                    <a:ext cx="7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Overall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2292" name="Line 71"/>
                  <p:cNvSpPr>
                    <a:spLocks noChangeShapeType="1"/>
                  </p:cNvSpPr>
                  <p:nvPr/>
                </p:nvSpPr>
                <p:spPr bwMode="auto">
                  <a:xfrm>
                    <a:off x="17019" y="5060"/>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3" name="Line 72"/>
                  <p:cNvSpPr>
                    <a:spLocks noChangeShapeType="1"/>
                  </p:cNvSpPr>
                  <p:nvPr/>
                </p:nvSpPr>
                <p:spPr bwMode="auto">
                  <a:xfrm>
                    <a:off x="17056" y="5060"/>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4" name="Rectangle 73"/>
                  <p:cNvSpPr>
                    <a:spLocks noChangeArrowheads="1"/>
                  </p:cNvSpPr>
                  <p:nvPr/>
                </p:nvSpPr>
                <p:spPr bwMode="auto">
                  <a:xfrm>
                    <a:off x="17040" y="5096"/>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96" name="Line 74"/>
                  <p:cNvSpPr>
                    <a:spLocks noChangeShapeType="1"/>
                  </p:cNvSpPr>
                  <p:nvPr/>
                </p:nvSpPr>
                <p:spPr bwMode="auto">
                  <a:xfrm>
                    <a:off x="17724" y="5060"/>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7" name="Rectangle 75"/>
                  <p:cNvSpPr>
                    <a:spLocks noChangeArrowheads="1"/>
                  </p:cNvSpPr>
                  <p:nvPr/>
                </p:nvSpPr>
                <p:spPr bwMode="auto">
                  <a:xfrm>
                    <a:off x="17708" y="5096"/>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98" name="Line 76"/>
                  <p:cNvSpPr>
                    <a:spLocks noChangeShapeType="1"/>
                  </p:cNvSpPr>
                  <p:nvPr/>
                </p:nvSpPr>
                <p:spPr bwMode="auto">
                  <a:xfrm>
                    <a:off x="18392" y="5060"/>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9" name="Rectangle 77"/>
                  <p:cNvSpPr>
                    <a:spLocks noChangeArrowheads="1"/>
                  </p:cNvSpPr>
                  <p:nvPr/>
                </p:nvSpPr>
                <p:spPr bwMode="auto">
                  <a:xfrm>
                    <a:off x="18359" y="5096"/>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80" name="Line 78"/>
                  <p:cNvSpPr>
                    <a:spLocks noChangeShapeType="1"/>
                  </p:cNvSpPr>
                  <p:nvPr/>
                </p:nvSpPr>
                <p:spPr bwMode="auto">
                  <a:xfrm>
                    <a:off x="19061" y="5060"/>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1" name="Rectangle 79"/>
                  <p:cNvSpPr>
                    <a:spLocks noChangeArrowheads="1"/>
                  </p:cNvSpPr>
                  <p:nvPr/>
                </p:nvSpPr>
                <p:spPr bwMode="auto">
                  <a:xfrm>
                    <a:off x="19028" y="5096"/>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82" name="Rectangle 80"/>
                  <p:cNvSpPr>
                    <a:spLocks noChangeArrowheads="1"/>
                  </p:cNvSpPr>
                  <p:nvPr/>
                </p:nvSpPr>
                <p:spPr bwMode="auto">
                  <a:xfrm>
                    <a:off x="17439" y="5169"/>
                    <a:ext cx="1245"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grpSp>
            <p:sp>
              <p:nvSpPr>
                <p:cNvPr id="362" name="TextBox 361"/>
                <p:cNvSpPr txBox="1"/>
                <p:nvPr/>
              </p:nvSpPr>
              <p:spPr>
                <a:xfrm>
                  <a:off x="28422600" y="5107747"/>
                  <a:ext cx="688060" cy="461665"/>
                </a:xfrm>
                <a:prstGeom prst="rect">
                  <a:avLst/>
                </a:prstGeom>
                <a:noFill/>
              </p:spPr>
              <p:txBody>
                <a:bodyPr wrap="square" rtlCol="0">
                  <a:spAutoFit/>
                </a:bodyPr>
                <a:lstStyle/>
                <a:p>
                  <a:pPr algn="ctr"/>
                  <a:r>
                    <a:rPr lang="en-US" b="1" dirty="0">
                      <a:solidFill>
                        <a:srgbClr val="0A0A0A"/>
                      </a:solidFill>
                    </a:rPr>
                    <a:t>O</a:t>
                  </a:r>
                  <a:r>
                    <a:rPr lang="en-US" b="1" dirty="0" smtClean="0">
                      <a:solidFill>
                        <a:srgbClr val="0A0A0A"/>
                      </a:solidFill>
                    </a:rPr>
                    <a:t>S</a:t>
                  </a:r>
                  <a:endParaRPr lang="en-US" b="1" dirty="0">
                    <a:solidFill>
                      <a:srgbClr val="0A0A0A"/>
                    </a:solidFill>
                  </a:endParaRPr>
                </a:p>
              </p:txBody>
            </p:sp>
          </p:grpSp>
          <p:sp>
            <p:nvSpPr>
              <p:cNvPr id="487" name="Rectangle 44"/>
              <p:cNvSpPr>
                <a:spLocks noChangeArrowheads="1"/>
              </p:cNvSpPr>
              <p:nvPr/>
            </p:nvSpPr>
            <p:spPr bwMode="auto">
              <a:xfrm>
                <a:off x="27402247" y="7163046"/>
                <a:ext cx="19620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p=0.0138</a:t>
                </a:r>
                <a:endParaRPr kumimoji="0" lang="en-US" altLang="en-US" sz="4000" b="1" i="0" u="none" strike="noStrike" cap="none" normalizeH="0" baseline="0" dirty="0" smtClean="0">
                  <a:ln>
                    <a:noFill/>
                  </a:ln>
                  <a:solidFill>
                    <a:schemeClr val="tx1"/>
                  </a:solidFill>
                  <a:effectLst/>
                  <a:latin typeface="Arial" panose="020B0604020202020204" pitchFamily="34" charset="0"/>
                </a:endParaRPr>
              </a:p>
            </p:txBody>
          </p:sp>
        </p:grpSp>
        <p:grpSp>
          <p:nvGrpSpPr>
            <p:cNvPr id="596" name="Group 595"/>
            <p:cNvGrpSpPr/>
            <p:nvPr/>
          </p:nvGrpSpPr>
          <p:grpSpPr>
            <a:xfrm>
              <a:off x="21642087" y="5088784"/>
              <a:ext cx="4633627" cy="3906873"/>
              <a:chOff x="21642087" y="5088784"/>
              <a:chExt cx="4633627" cy="3906873"/>
            </a:xfrm>
          </p:grpSpPr>
          <p:grpSp>
            <p:nvGrpSpPr>
              <p:cNvPr id="2489" name="Group 2488"/>
              <p:cNvGrpSpPr/>
              <p:nvPr/>
            </p:nvGrpSpPr>
            <p:grpSpPr>
              <a:xfrm>
                <a:off x="21642087" y="5088784"/>
                <a:ext cx="4633627" cy="3906873"/>
                <a:chOff x="21413636" y="5124041"/>
                <a:chExt cx="4633627" cy="3906873"/>
              </a:xfrm>
            </p:grpSpPr>
            <p:grpSp>
              <p:nvGrpSpPr>
                <p:cNvPr id="11" name="Group 4"/>
                <p:cNvGrpSpPr>
                  <a:grpSpLocks noChangeAspect="1"/>
                </p:cNvGrpSpPr>
                <p:nvPr/>
              </p:nvGrpSpPr>
              <p:grpSpPr bwMode="auto">
                <a:xfrm>
                  <a:off x="21413636" y="5124041"/>
                  <a:ext cx="4633627" cy="3906873"/>
                  <a:chOff x="13882" y="3422"/>
                  <a:chExt cx="2489" cy="1890"/>
                </a:xfrm>
              </p:grpSpPr>
              <p:sp>
                <p:nvSpPr>
                  <p:cNvPr id="12" name="AutoShape 3"/>
                  <p:cNvSpPr>
                    <a:spLocks noChangeAspect="1" noChangeArrowheads="1" noTextEdit="1"/>
                  </p:cNvSpPr>
                  <p:nvPr/>
                </p:nvSpPr>
                <p:spPr bwMode="auto">
                  <a:xfrm>
                    <a:off x="13952" y="3553"/>
                    <a:ext cx="2376" cy="172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5"/>
                  <p:cNvSpPr>
                    <a:spLocks noChangeArrowheads="1"/>
                  </p:cNvSpPr>
                  <p:nvPr/>
                </p:nvSpPr>
                <p:spPr bwMode="auto">
                  <a:xfrm>
                    <a:off x="13951" y="3552"/>
                    <a:ext cx="2378" cy="1730"/>
                  </a:xfrm>
                  <a:prstGeom prst="rect">
                    <a:avLst/>
                  </a:prstGeom>
                  <a:solidFill>
                    <a:srgbClr val="EA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6"/>
                  <p:cNvSpPr>
                    <a:spLocks noChangeArrowheads="1"/>
                  </p:cNvSpPr>
                  <p:nvPr/>
                </p:nvSpPr>
                <p:spPr bwMode="auto">
                  <a:xfrm>
                    <a:off x="13882" y="3422"/>
                    <a:ext cx="2489" cy="1890"/>
                  </a:xfrm>
                  <a:prstGeom prst="rect">
                    <a:avLst/>
                  </a:prstGeom>
                  <a:solidFill>
                    <a:schemeClr val="tx1"/>
                  </a:solidFill>
                  <a:ln w="4763">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7"/>
                  <p:cNvSpPr>
                    <a:spLocks noChangeArrowheads="1"/>
                  </p:cNvSpPr>
                  <p:nvPr/>
                </p:nvSpPr>
                <p:spPr bwMode="auto">
                  <a:xfrm>
                    <a:off x="14204" y="3720"/>
                    <a:ext cx="2079" cy="1326"/>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Line 8"/>
                  <p:cNvSpPr>
                    <a:spLocks noChangeShapeType="1"/>
                  </p:cNvSpPr>
                  <p:nvPr/>
                </p:nvSpPr>
                <p:spPr bwMode="auto">
                  <a:xfrm>
                    <a:off x="14187" y="4696"/>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9"/>
                  <p:cNvSpPr>
                    <a:spLocks noChangeShapeType="1"/>
                  </p:cNvSpPr>
                  <p:nvPr/>
                </p:nvSpPr>
                <p:spPr bwMode="auto">
                  <a:xfrm>
                    <a:off x="14187" y="4382"/>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0"/>
                  <p:cNvSpPr>
                    <a:spLocks noChangeShapeType="1"/>
                  </p:cNvSpPr>
                  <p:nvPr/>
                </p:nvSpPr>
                <p:spPr bwMode="auto">
                  <a:xfrm>
                    <a:off x="14187" y="4070"/>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1"/>
                  <p:cNvSpPr>
                    <a:spLocks noChangeShapeType="1"/>
                  </p:cNvSpPr>
                  <p:nvPr/>
                </p:nvSpPr>
                <p:spPr bwMode="auto">
                  <a:xfrm>
                    <a:off x="14187" y="3757"/>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14224" y="3757"/>
                    <a:ext cx="2002" cy="373"/>
                  </a:xfrm>
                  <a:custGeom>
                    <a:avLst/>
                    <a:gdLst>
                      <a:gd name="T0" fmla="*/ 0 w 1390"/>
                      <a:gd name="T1" fmla="*/ 0 h 259"/>
                      <a:gd name="T2" fmla="*/ 19 w 1390"/>
                      <a:gd name="T3" fmla="*/ 0 h 259"/>
                      <a:gd name="T4" fmla="*/ 68 w 1390"/>
                      <a:gd name="T5" fmla="*/ 17 h 259"/>
                      <a:gd name="T6" fmla="*/ 78 w 1390"/>
                      <a:gd name="T7" fmla="*/ 26 h 259"/>
                      <a:gd name="T8" fmla="*/ 99 w 1390"/>
                      <a:gd name="T9" fmla="*/ 43 h 259"/>
                      <a:gd name="T10" fmla="*/ 138 w 1390"/>
                      <a:gd name="T11" fmla="*/ 52 h 259"/>
                      <a:gd name="T12" fmla="*/ 162 w 1390"/>
                      <a:gd name="T13" fmla="*/ 70 h 259"/>
                      <a:gd name="T14" fmla="*/ 167 w 1390"/>
                      <a:gd name="T15" fmla="*/ 78 h 259"/>
                      <a:gd name="T16" fmla="*/ 206 w 1390"/>
                      <a:gd name="T17" fmla="*/ 96 h 259"/>
                      <a:gd name="T18" fmla="*/ 220 w 1390"/>
                      <a:gd name="T19" fmla="*/ 104 h 259"/>
                      <a:gd name="T20" fmla="*/ 276 w 1390"/>
                      <a:gd name="T21" fmla="*/ 122 h 259"/>
                      <a:gd name="T22" fmla="*/ 365 w 1390"/>
                      <a:gd name="T23" fmla="*/ 130 h 259"/>
                      <a:gd name="T24" fmla="*/ 379 w 1390"/>
                      <a:gd name="T25" fmla="*/ 148 h 259"/>
                      <a:gd name="T26" fmla="*/ 499 w 1390"/>
                      <a:gd name="T27" fmla="*/ 156 h 259"/>
                      <a:gd name="T28" fmla="*/ 540 w 1390"/>
                      <a:gd name="T29" fmla="*/ 174 h 259"/>
                      <a:gd name="T30" fmla="*/ 550 w 1390"/>
                      <a:gd name="T31" fmla="*/ 174 h 259"/>
                      <a:gd name="T32" fmla="*/ 625 w 1390"/>
                      <a:gd name="T33" fmla="*/ 191 h 259"/>
                      <a:gd name="T34" fmla="*/ 775 w 1390"/>
                      <a:gd name="T35" fmla="*/ 191 h 259"/>
                      <a:gd name="T36" fmla="*/ 818 w 1390"/>
                      <a:gd name="T37" fmla="*/ 200 h 259"/>
                      <a:gd name="T38" fmla="*/ 869 w 1390"/>
                      <a:gd name="T39" fmla="*/ 200 h 259"/>
                      <a:gd name="T40" fmla="*/ 920 w 1390"/>
                      <a:gd name="T41" fmla="*/ 200 h 259"/>
                      <a:gd name="T42" fmla="*/ 936 w 1390"/>
                      <a:gd name="T43" fmla="*/ 210 h 259"/>
                      <a:gd name="T44" fmla="*/ 965 w 1390"/>
                      <a:gd name="T45" fmla="*/ 229 h 259"/>
                      <a:gd name="T46" fmla="*/ 1008 w 1390"/>
                      <a:gd name="T47" fmla="*/ 229 h 259"/>
                      <a:gd name="T48" fmla="*/ 1015 w 1390"/>
                      <a:gd name="T49" fmla="*/ 238 h 259"/>
                      <a:gd name="T50" fmla="*/ 1041 w 1390"/>
                      <a:gd name="T51" fmla="*/ 238 h 259"/>
                      <a:gd name="T52" fmla="*/ 1046 w 1390"/>
                      <a:gd name="T53" fmla="*/ 238 h 259"/>
                      <a:gd name="T54" fmla="*/ 1084 w 1390"/>
                      <a:gd name="T55" fmla="*/ 249 h 259"/>
                      <a:gd name="T56" fmla="*/ 1094 w 1390"/>
                      <a:gd name="T57" fmla="*/ 249 h 259"/>
                      <a:gd name="T58" fmla="*/ 1153 w 1390"/>
                      <a:gd name="T59" fmla="*/ 259 h 259"/>
                      <a:gd name="T60" fmla="*/ 1169 w 1390"/>
                      <a:gd name="T61" fmla="*/ 259 h 259"/>
                      <a:gd name="T62" fmla="*/ 1255 w 1390"/>
                      <a:gd name="T63" fmla="*/ 259 h 259"/>
                      <a:gd name="T64" fmla="*/ 1269 w 1390"/>
                      <a:gd name="T65" fmla="*/ 259 h 259"/>
                      <a:gd name="T66" fmla="*/ 1275 w 1390"/>
                      <a:gd name="T67" fmla="*/ 259 h 259"/>
                      <a:gd name="T68" fmla="*/ 1279 w 1390"/>
                      <a:gd name="T69" fmla="*/ 259 h 259"/>
                      <a:gd name="T70" fmla="*/ 1300 w 1390"/>
                      <a:gd name="T71" fmla="*/ 259 h 259"/>
                      <a:gd name="T72" fmla="*/ 1302 w 1390"/>
                      <a:gd name="T73" fmla="*/ 259 h 259"/>
                      <a:gd name="T74" fmla="*/ 1323 w 1390"/>
                      <a:gd name="T75" fmla="*/ 259 h 259"/>
                      <a:gd name="T76" fmla="*/ 1331 w 1390"/>
                      <a:gd name="T77" fmla="*/ 259 h 259"/>
                      <a:gd name="T78" fmla="*/ 1336 w 1390"/>
                      <a:gd name="T79" fmla="*/ 259 h 259"/>
                      <a:gd name="T80" fmla="*/ 1338 w 1390"/>
                      <a:gd name="T81" fmla="*/ 259 h 259"/>
                      <a:gd name="T82" fmla="*/ 1342 w 1390"/>
                      <a:gd name="T83" fmla="*/ 259 h 259"/>
                      <a:gd name="T84" fmla="*/ 1344 w 1390"/>
                      <a:gd name="T85" fmla="*/ 259 h 259"/>
                      <a:gd name="T86" fmla="*/ 1364 w 1390"/>
                      <a:gd name="T87" fmla="*/ 259 h 259"/>
                      <a:gd name="T88" fmla="*/ 1372 w 1390"/>
                      <a:gd name="T89" fmla="*/ 259 h 259"/>
                      <a:gd name="T90" fmla="*/ 1378 w 1390"/>
                      <a:gd name="T91" fmla="*/ 259 h 259"/>
                      <a:gd name="T92" fmla="*/ 1389 w 1390"/>
                      <a:gd name="T93" fmla="*/ 259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90" h="259">
                        <a:moveTo>
                          <a:pt x="0" y="0"/>
                        </a:moveTo>
                        <a:lnTo>
                          <a:pt x="0" y="0"/>
                        </a:lnTo>
                        <a:lnTo>
                          <a:pt x="0" y="0"/>
                        </a:lnTo>
                        <a:lnTo>
                          <a:pt x="0" y="0"/>
                        </a:lnTo>
                        <a:lnTo>
                          <a:pt x="0" y="0"/>
                        </a:lnTo>
                        <a:lnTo>
                          <a:pt x="19" y="0"/>
                        </a:lnTo>
                        <a:lnTo>
                          <a:pt x="19" y="9"/>
                        </a:lnTo>
                        <a:lnTo>
                          <a:pt x="68" y="9"/>
                        </a:lnTo>
                        <a:lnTo>
                          <a:pt x="68" y="17"/>
                        </a:lnTo>
                        <a:lnTo>
                          <a:pt x="78" y="17"/>
                        </a:lnTo>
                        <a:lnTo>
                          <a:pt x="78" y="26"/>
                        </a:lnTo>
                        <a:lnTo>
                          <a:pt x="78" y="26"/>
                        </a:lnTo>
                        <a:lnTo>
                          <a:pt x="78" y="35"/>
                        </a:lnTo>
                        <a:lnTo>
                          <a:pt x="99" y="35"/>
                        </a:lnTo>
                        <a:lnTo>
                          <a:pt x="99" y="43"/>
                        </a:lnTo>
                        <a:lnTo>
                          <a:pt x="123" y="43"/>
                        </a:lnTo>
                        <a:lnTo>
                          <a:pt x="123" y="52"/>
                        </a:lnTo>
                        <a:lnTo>
                          <a:pt x="138" y="52"/>
                        </a:lnTo>
                        <a:lnTo>
                          <a:pt x="138" y="61"/>
                        </a:lnTo>
                        <a:lnTo>
                          <a:pt x="162" y="61"/>
                        </a:lnTo>
                        <a:lnTo>
                          <a:pt x="162" y="70"/>
                        </a:lnTo>
                        <a:lnTo>
                          <a:pt x="165" y="70"/>
                        </a:lnTo>
                        <a:lnTo>
                          <a:pt x="165" y="78"/>
                        </a:lnTo>
                        <a:lnTo>
                          <a:pt x="167" y="78"/>
                        </a:lnTo>
                        <a:lnTo>
                          <a:pt x="167" y="87"/>
                        </a:lnTo>
                        <a:lnTo>
                          <a:pt x="206" y="87"/>
                        </a:lnTo>
                        <a:lnTo>
                          <a:pt x="206" y="96"/>
                        </a:lnTo>
                        <a:lnTo>
                          <a:pt x="215" y="96"/>
                        </a:lnTo>
                        <a:lnTo>
                          <a:pt x="215" y="104"/>
                        </a:lnTo>
                        <a:lnTo>
                          <a:pt x="220" y="104"/>
                        </a:lnTo>
                        <a:lnTo>
                          <a:pt x="220" y="113"/>
                        </a:lnTo>
                        <a:lnTo>
                          <a:pt x="276" y="113"/>
                        </a:lnTo>
                        <a:lnTo>
                          <a:pt x="276" y="122"/>
                        </a:lnTo>
                        <a:lnTo>
                          <a:pt x="328" y="122"/>
                        </a:lnTo>
                        <a:lnTo>
                          <a:pt x="328" y="130"/>
                        </a:lnTo>
                        <a:lnTo>
                          <a:pt x="365" y="130"/>
                        </a:lnTo>
                        <a:lnTo>
                          <a:pt x="365" y="139"/>
                        </a:lnTo>
                        <a:lnTo>
                          <a:pt x="379" y="139"/>
                        </a:lnTo>
                        <a:lnTo>
                          <a:pt x="379" y="148"/>
                        </a:lnTo>
                        <a:lnTo>
                          <a:pt x="445" y="148"/>
                        </a:lnTo>
                        <a:lnTo>
                          <a:pt x="445" y="156"/>
                        </a:lnTo>
                        <a:lnTo>
                          <a:pt x="499" y="156"/>
                        </a:lnTo>
                        <a:lnTo>
                          <a:pt x="499" y="165"/>
                        </a:lnTo>
                        <a:lnTo>
                          <a:pt x="540" y="165"/>
                        </a:lnTo>
                        <a:lnTo>
                          <a:pt x="540" y="174"/>
                        </a:lnTo>
                        <a:lnTo>
                          <a:pt x="545" y="174"/>
                        </a:lnTo>
                        <a:lnTo>
                          <a:pt x="545" y="174"/>
                        </a:lnTo>
                        <a:lnTo>
                          <a:pt x="550" y="174"/>
                        </a:lnTo>
                        <a:lnTo>
                          <a:pt x="550" y="183"/>
                        </a:lnTo>
                        <a:lnTo>
                          <a:pt x="625" y="183"/>
                        </a:lnTo>
                        <a:lnTo>
                          <a:pt x="625" y="191"/>
                        </a:lnTo>
                        <a:lnTo>
                          <a:pt x="687" y="191"/>
                        </a:lnTo>
                        <a:lnTo>
                          <a:pt x="687" y="191"/>
                        </a:lnTo>
                        <a:lnTo>
                          <a:pt x="775" y="191"/>
                        </a:lnTo>
                        <a:lnTo>
                          <a:pt x="775" y="191"/>
                        </a:lnTo>
                        <a:lnTo>
                          <a:pt x="818" y="191"/>
                        </a:lnTo>
                        <a:lnTo>
                          <a:pt x="818" y="200"/>
                        </a:lnTo>
                        <a:lnTo>
                          <a:pt x="843" y="200"/>
                        </a:lnTo>
                        <a:lnTo>
                          <a:pt x="843" y="200"/>
                        </a:lnTo>
                        <a:lnTo>
                          <a:pt x="869" y="200"/>
                        </a:lnTo>
                        <a:lnTo>
                          <a:pt x="869" y="200"/>
                        </a:lnTo>
                        <a:lnTo>
                          <a:pt x="920" y="200"/>
                        </a:lnTo>
                        <a:lnTo>
                          <a:pt x="920" y="200"/>
                        </a:lnTo>
                        <a:lnTo>
                          <a:pt x="923" y="200"/>
                        </a:lnTo>
                        <a:lnTo>
                          <a:pt x="923" y="210"/>
                        </a:lnTo>
                        <a:lnTo>
                          <a:pt x="936" y="210"/>
                        </a:lnTo>
                        <a:lnTo>
                          <a:pt x="936" y="219"/>
                        </a:lnTo>
                        <a:lnTo>
                          <a:pt x="965" y="219"/>
                        </a:lnTo>
                        <a:lnTo>
                          <a:pt x="965" y="229"/>
                        </a:lnTo>
                        <a:lnTo>
                          <a:pt x="972" y="229"/>
                        </a:lnTo>
                        <a:lnTo>
                          <a:pt x="972" y="229"/>
                        </a:lnTo>
                        <a:lnTo>
                          <a:pt x="1008" y="229"/>
                        </a:lnTo>
                        <a:lnTo>
                          <a:pt x="1008" y="229"/>
                        </a:lnTo>
                        <a:lnTo>
                          <a:pt x="1015" y="229"/>
                        </a:lnTo>
                        <a:lnTo>
                          <a:pt x="1015" y="238"/>
                        </a:lnTo>
                        <a:lnTo>
                          <a:pt x="1034" y="238"/>
                        </a:lnTo>
                        <a:lnTo>
                          <a:pt x="1034" y="238"/>
                        </a:lnTo>
                        <a:lnTo>
                          <a:pt x="1041" y="238"/>
                        </a:lnTo>
                        <a:lnTo>
                          <a:pt x="1041" y="238"/>
                        </a:lnTo>
                        <a:lnTo>
                          <a:pt x="1046" y="238"/>
                        </a:lnTo>
                        <a:lnTo>
                          <a:pt x="1046" y="238"/>
                        </a:lnTo>
                        <a:lnTo>
                          <a:pt x="1061" y="238"/>
                        </a:lnTo>
                        <a:lnTo>
                          <a:pt x="1061" y="249"/>
                        </a:lnTo>
                        <a:lnTo>
                          <a:pt x="1084" y="249"/>
                        </a:lnTo>
                        <a:lnTo>
                          <a:pt x="1084" y="249"/>
                        </a:lnTo>
                        <a:lnTo>
                          <a:pt x="1094" y="249"/>
                        </a:lnTo>
                        <a:lnTo>
                          <a:pt x="1094" y="249"/>
                        </a:lnTo>
                        <a:lnTo>
                          <a:pt x="1120" y="249"/>
                        </a:lnTo>
                        <a:lnTo>
                          <a:pt x="1120" y="259"/>
                        </a:lnTo>
                        <a:lnTo>
                          <a:pt x="1153" y="259"/>
                        </a:lnTo>
                        <a:lnTo>
                          <a:pt x="1153" y="259"/>
                        </a:lnTo>
                        <a:lnTo>
                          <a:pt x="1169" y="259"/>
                        </a:lnTo>
                        <a:lnTo>
                          <a:pt x="1169" y="259"/>
                        </a:lnTo>
                        <a:lnTo>
                          <a:pt x="1212" y="259"/>
                        </a:lnTo>
                        <a:lnTo>
                          <a:pt x="1212" y="259"/>
                        </a:lnTo>
                        <a:lnTo>
                          <a:pt x="1255" y="259"/>
                        </a:lnTo>
                        <a:lnTo>
                          <a:pt x="1255" y="259"/>
                        </a:lnTo>
                        <a:lnTo>
                          <a:pt x="1269" y="259"/>
                        </a:lnTo>
                        <a:lnTo>
                          <a:pt x="1269" y="259"/>
                        </a:lnTo>
                        <a:lnTo>
                          <a:pt x="1273" y="259"/>
                        </a:lnTo>
                        <a:lnTo>
                          <a:pt x="1273" y="259"/>
                        </a:lnTo>
                        <a:lnTo>
                          <a:pt x="1275" y="259"/>
                        </a:lnTo>
                        <a:lnTo>
                          <a:pt x="1275" y="259"/>
                        </a:lnTo>
                        <a:lnTo>
                          <a:pt x="1279" y="259"/>
                        </a:lnTo>
                        <a:lnTo>
                          <a:pt x="1279" y="259"/>
                        </a:lnTo>
                        <a:lnTo>
                          <a:pt x="1293" y="259"/>
                        </a:lnTo>
                        <a:lnTo>
                          <a:pt x="1293" y="259"/>
                        </a:lnTo>
                        <a:lnTo>
                          <a:pt x="1300" y="259"/>
                        </a:lnTo>
                        <a:lnTo>
                          <a:pt x="1300" y="259"/>
                        </a:lnTo>
                        <a:lnTo>
                          <a:pt x="1302" y="259"/>
                        </a:lnTo>
                        <a:lnTo>
                          <a:pt x="1302" y="259"/>
                        </a:lnTo>
                        <a:lnTo>
                          <a:pt x="1318" y="259"/>
                        </a:lnTo>
                        <a:lnTo>
                          <a:pt x="1318" y="259"/>
                        </a:lnTo>
                        <a:lnTo>
                          <a:pt x="1323" y="259"/>
                        </a:lnTo>
                        <a:lnTo>
                          <a:pt x="1323" y="259"/>
                        </a:lnTo>
                        <a:lnTo>
                          <a:pt x="1331" y="259"/>
                        </a:lnTo>
                        <a:lnTo>
                          <a:pt x="1331" y="259"/>
                        </a:lnTo>
                        <a:lnTo>
                          <a:pt x="1333" y="259"/>
                        </a:lnTo>
                        <a:lnTo>
                          <a:pt x="1333" y="259"/>
                        </a:lnTo>
                        <a:lnTo>
                          <a:pt x="1336" y="259"/>
                        </a:lnTo>
                        <a:lnTo>
                          <a:pt x="1336" y="259"/>
                        </a:lnTo>
                        <a:lnTo>
                          <a:pt x="1338" y="259"/>
                        </a:lnTo>
                        <a:lnTo>
                          <a:pt x="1338" y="259"/>
                        </a:lnTo>
                        <a:lnTo>
                          <a:pt x="1342" y="259"/>
                        </a:lnTo>
                        <a:lnTo>
                          <a:pt x="1342" y="259"/>
                        </a:lnTo>
                        <a:lnTo>
                          <a:pt x="1342" y="259"/>
                        </a:lnTo>
                        <a:lnTo>
                          <a:pt x="1342" y="259"/>
                        </a:lnTo>
                        <a:lnTo>
                          <a:pt x="1344" y="259"/>
                        </a:lnTo>
                        <a:lnTo>
                          <a:pt x="1344" y="259"/>
                        </a:lnTo>
                        <a:lnTo>
                          <a:pt x="1359" y="259"/>
                        </a:lnTo>
                        <a:lnTo>
                          <a:pt x="1359" y="259"/>
                        </a:lnTo>
                        <a:lnTo>
                          <a:pt x="1364" y="259"/>
                        </a:lnTo>
                        <a:lnTo>
                          <a:pt x="1364" y="259"/>
                        </a:lnTo>
                        <a:lnTo>
                          <a:pt x="1372" y="259"/>
                        </a:lnTo>
                        <a:lnTo>
                          <a:pt x="1372" y="259"/>
                        </a:lnTo>
                        <a:lnTo>
                          <a:pt x="1374" y="259"/>
                        </a:lnTo>
                        <a:lnTo>
                          <a:pt x="1374" y="259"/>
                        </a:lnTo>
                        <a:lnTo>
                          <a:pt x="1378" y="259"/>
                        </a:lnTo>
                        <a:lnTo>
                          <a:pt x="1378" y="259"/>
                        </a:lnTo>
                        <a:lnTo>
                          <a:pt x="1389" y="259"/>
                        </a:lnTo>
                        <a:lnTo>
                          <a:pt x="1389" y="259"/>
                        </a:lnTo>
                        <a:lnTo>
                          <a:pt x="1390" y="259"/>
                        </a:lnTo>
                        <a:lnTo>
                          <a:pt x="1390" y="259"/>
                        </a:lnTo>
                      </a:path>
                    </a:pathLst>
                  </a:custGeom>
                  <a:noFill/>
                  <a:ln w="1587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14224" y="3757"/>
                    <a:ext cx="1996" cy="450"/>
                  </a:xfrm>
                  <a:custGeom>
                    <a:avLst/>
                    <a:gdLst>
                      <a:gd name="T0" fmla="*/ 0 w 1386"/>
                      <a:gd name="T1" fmla="*/ 0 h 312"/>
                      <a:gd name="T2" fmla="*/ 65 w 1386"/>
                      <a:gd name="T3" fmla="*/ 0 h 312"/>
                      <a:gd name="T4" fmla="*/ 71 w 1386"/>
                      <a:gd name="T5" fmla="*/ 9 h 312"/>
                      <a:gd name="T6" fmla="*/ 81 w 1386"/>
                      <a:gd name="T7" fmla="*/ 17 h 312"/>
                      <a:gd name="T8" fmla="*/ 89 w 1386"/>
                      <a:gd name="T9" fmla="*/ 34 h 312"/>
                      <a:gd name="T10" fmla="*/ 110 w 1386"/>
                      <a:gd name="T11" fmla="*/ 43 h 312"/>
                      <a:gd name="T12" fmla="*/ 112 w 1386"/>
                      <a:gd name="T13" fmla="*/ 60 h 312"/>
                      <a:gd name="T14" fmla="*/ 118 w 1386"/>
                      <a:gd name="T15" fmla="*/ 69 h 312"/>
                      <a:gd name="T16" fmla="*/ 128 w 1386"/>
                      <a:gd name="T17" fmla="*/ 86 h 312"/>
                      <a:gd name="T18" fmla="*/ 158 w 1386"/>
                      <a:gd name="T19" fmla="*/ 95 h 312"/>
                      <a:gd name="T20" fmla="*/ 173 w 1386"/>
                      <a:gd name="T21" fmla="*/ 112 h 312"/>
                      <a:gd name="T22" fmla="*/ 194 w 1386"/>
                      <a:gd name="T23" fmla="*/ 120 h 312"/>
                      <a:gd name="T24" fmla="*/ 195 w 1386"/>
                      <a:gd name="T25" fmla="*/ 138 h 312"/>
                      <a:gd name="T26" fmla="*/ 268 w 1386"/>
                      <a:gd name="T27" fmla="*/ 146 h 312"/>
                      <a:gd name="T28" fmla="*/ 271 w 1386"/>
                      <a:gd name="T29" fmla="*/ 163 h 312"/>
                      <a:gd name="T30" fmla="*/ 349 w 1386"/>
                      <a:gd name="T31" fmla="*/ 172 h 312"/>
                      <a:gd name="T32" fmla="*/ 353 w 1386"/>
                      <a:gd name="T33" fmla="*/ 189 h 312"/>
                      <a:gd name="T34" fmla="*/ 444 w 1386"/>
                      <a:gd name="T35" fmla="*/ 198 h 312"/>
                      <a:gd name="T36" fmla="*/ 475 w 1386"/>
                      <a:gd name="T37" fmla="*/ 215 h 312"/>
                      <a:gd name="T38" fmla="*/ 505 w 1386"/>
                      <a:gd name="T39" fmla="*/ 224 h 312"/>
                      <a:gd name="T40" fmla="*/ 557 w 1386"/>
                      <a:gd name="T41" fmla="*/ 232 h 312"/>
                      <a:gd name="T42" fmla="*/ 572 w 1386"/>
                      <a:gd name="T43" fmla="*/ 241 h 312"/>
                      <a:gd name="T44" fmla="*/ 612 w 1386"/>
                      <a:gd name="T45" fmla="*/ 241 h 312"/>
                      <a:gd name="T46" fmla="*/ 656 w 1386"/>
                      <a:gd name="T47" fmla="*/ 241 h 312"/>
                      <a:gd name="T48" fmla="*/ 685 w 1386"/>
                      <a:gd name="T49" fmla="*/ 241 h 312"/>
                      <a:gd name="T50" fmla="*/ 722 w 1386"/>
                      <a:gd name="T51" fmla="*/ 241 h 312"/>
                      <a:gd name="T52" fmla="*/ 788 w 1386"/>
                      <a:gd name="T53" fmla="*/ 251 h 312"/>
                      <a:gd name="T54" fmla="*/ 813 w 1386"/>
                      <a:gd name="T55" fmla="*/ 260 h 312"/>
                      <a:gd name="T56" fmla="*/ 827 w 1386"/>
                      <a:gd name="T57" fmla="*/ 270 h 312"/>
                      <a:gd name="T58" fmla="*/ 880 w 1386"/>
                      <a:gd name="T59" fmla="*/ 280 h 312"/>
                      <a:gd name="T60" fmla="*/ 925 w 1386"/>
                      <a:gd name="T61" fmla="*/ 290 h 312"/>
                      <a:gd name="T62" fmla="*/ 1062 w 1386"/>
                      <a:gd name="T63" fmla="*/ 290 h 312"/>
                      <a:gd name="T64" fmla="*/ 1117 w 1386"/>
                      <a:gd name="T65" fmla="*/ 290 h 312"/>
                      <a:gd name="T66" fmla="*/ 1143 w 1386"/>
                      <a:gd name="T67" fmla="*/ 290 h 312"/>
                      <a:gd name="T68" fmla="*/ 1169 w 1386"/>
                      <a:gd name="T69" fmla="*/ 301 h 312"/>
                      <a:gd name="T70" fmla="*/ 1216 w 1386"/>
                      <a:gd name="T71" fmla="*/ 301 h 312"/>
                      <a:gd name="T72" fmla="*/ 1237 w 1386"/>
                      <a:gd name="T73" fmla="*/ 301 h 312"/>
                      <a:gd name="T74" fmla="*/ 1262 w 1386"/>
                      <a:gd name="T75" fmla="*/ 312 h 312"/>
                      <a:gd name="T76" fmla="*/ 1265 w 1386"/>
                      <a:gd name="T77" fmla="*/ 312 h 312"/>
                      <a:gd name="T78" fmla="*/ 1296 w 1386"/>
                      <a:gd name="T79" fmla="*/ 312 h 312"/>
                      <a:gd name="T80" fmla="*/ 1314 w 1386"/>
                      <a:gd name="T81" fmla="*/ 312 h 312"/>
                      <a:gd name="T82" fmla="*/ 1334 w 1386"/>
                      <a:gd name="T83" fmla="*/ 312 h 312"/>
                      <a:gd name="T84" fmla="*/ 1337 w 1386"/>
                      <a:gd name="T85" fmla="*/ 312 h 312"/>
                      <a:gd name="T86" fmla="*/ 1361 w 1386"/>
                      <a:gd name="T87" fmla="*/ 312 h 312"/>
                      <a:gd name="T88" fmla="*/ 1364 w 1386"/>
                      <a:gd name="T89" fmla="*/ 312 h 312"/>
                      <a:gd name="T90" fmla="*/ 1374 w 1386"/>
                      <a:gd name="T91" fmla="*/ 312 h 312"/>
                      <a:gd name="T92" fmla="*/ 1379 w 1386"/>
                      <a:gd name="T93"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6" h="312">
                        <a:moveTo>
                          <a:pt x="0" y="0"/>
                        </a:moveTo>
                        <a:lnTo>
                          <a:pt x="0" y="0"/>
                        </a:lnTo>
                        <a:lnTo>
                          <a:pt x="0" y="0"/>
                        </a:lnTo>
                        <a:lnTo>
                          <a:pt x="0" y="0"/>
                        </a:lnTo>
                        <a:lnTo>
                          <a:pt x="0" y="0"/>
                        </a:lnTo>
                        <a:lnTo>
                          <a:pt x="65" y="0"/>
                        </a:lnTo>
                        <a:lnTo>
                          <a:pt x="65" y="9"/>
                        </a:lnTo>
                        <a:lnTo>
                          <a:pt x="71" y="9"/>
                        </a:lnTo>
                        <a:lnTo>
                          <a:pt x="71" y="9"/>
                        </a:lnTo>
                        <a:lnTo>
                          <a:pt x="75" y="9"/>
                        </a:lnTo>
                        <a:lnTo>
                          <a:pt x="75" y="17"/>
                        </a:lnTo>
                        <a:lnTo>
                          <a:pt x="81" y="17"/>
                        </a:lnTo>
                        <a:lnTo>
                          <a:pt x="81" y="26"/>
                        </a:lnTo>
                        <a:lnTo>
                          <a:pt x="89" y="26"/>
                        </a:lnTo>
                        <a:lnTo>
                          <a:pt x="89" y="34"/>
                        </a:lnTo>
                        <a:lnTo>
                          <a:pt x="97" y="34"/>
                        </a:lnTo>
                        <a:lnTo>
                          <a:pt x="97" y="43"/>
                        </a:lnTo>
                        <a:lnTo>
                          <a:pt x="110" y="43"/>
                        </a:lnTo>
                        <a:lnTo>
                          <a:pt x="110" y="52"/>
                        </a:lnTo>
                        <a:lnTo>
                          <a:pt x="112" y="52"/>
                        </a:lnTo>
                        <a:lnTo>
                          <a:pt x="112" y="60"/>
                        </a:lnTo>
                        <a:lnTo>
                          <a:pt x="117" y="60"/>
                        </a:lnTo>
                        <a:lnTo>
                          <a:pt x="117" y="69"/>
                        </a:lnTo>
                        <a:lnTo>
                          <a:pt x="118" y="69"/>
                        </a:lnTo>
                        <a:lnTo>
                          <a:pt x="118" y="77"/>
                        </a:lnTo>
                        <a:lnTo>
                          <a:pt x="128" y="77"/>
                        </a:lnTo>
                        <a:lnTo>
                          <a:pt x="128" y="86"/>
                        </a:lnTo>
                        <a:lnTo>
                          <a:pt x="129" y="86"/>
                        </a:lnTo>
                        <a:lnTo>
                          <a:pt x="129" y="95"/>
                        </a:lnTo>
                        <a:lnTo>
                          <a:pt x="158" y="95"/>
                        </a:lnTo>
                        <a:lnTo>
                          <a:pt x="158" y="103"/>
                        </a:lnTo>
                        <a:lnTo>
                          <a:pt x="173" y="103"/>
                        </a:lnTo>
                        <a:lnTo>
                          <a:pt x="173" y="112"/>
                        </a:lnTo>
                        <a:lnTo>
                          <a:pt x="174" y="112"/>
                        </a:lnTo>
                        <a:lnTo>
                          <a:pt x="174" y="120"/>
                        </a:lnTo>
                        <a:lnTo>
                          <a:pt x="194" y="120"/>
                        </a:lnTo>
                        <a:lnTo>
                          <a:pt x="194" y="129"/>
                        </a:lnTo>
                        <a:lnTo>
                          <a:pt x="195" y="129"/>
                        </a:lnTo>
                        <a:lnTo>
                          <a:pt x="195" y="138"/>
                        </a:lnTo>
                        <a:lnTo>
                          <a:pt x="199" y="138"/>
                        </a:lnTo>
                        <a:lnTo>
                          <a:pt x="199" y="146"/>
                        </a:lnTo>
                        <a:lnTo>
                          <a:pt x="268" y="146"/>
                        </a:lnTo>
                        <a:lnTo>
                          <a:pt x="268" y="155"/>
                        </a:lnTo>
                        <a:lnTo>
                          <a:pt x="271" y="155"/>
                        </a:lnTo>
                        <a:lnTo>
                          <a:pt x="271" y="163"/>
                        </a:lnTo>
                        <a:lnTo>
                          <a:pt x="314" y="163"/>
                        </a:lnTo>
                        <a:lnTo>
                          <a:pt x="314" y="172"/>
                        </a:lnTo>
                        <a:lnTo>
                          <a:pt x="349" y="172"/>
                        </a:lnTo>
                        <a:lnTo>
                          <a:pt x="349" y="181"/>
                        </a:lnTo>
                        <a:lnTo>
                          <a:pt x="353" y="181"/>
                        </a:lnTo>
                        <a:lnTo>
                          <a:pt x="353" y="189"/>
                        </a:lnTo>
                        <a:lnTo>
                          <a:pt x="365" y="189"/>
                        </a:lnTo>
                        <a:lnTo>
                          <a:pt x="365" y="198"/>
                        </a:lnTo>
                        <a:lnTo>
                          <a:pt x="444" y="198"/>
                        </a:lnTo>
                        <a:lnTo>
                          <a:pt x="444" y="206"/>
                        </a:lnTo>
                        <a:lnTo>
                          <a:pt x="475" y="206"/>
                        </a:lnTo>
                        <a:lnTo>
                          <a:pt x="475" y="215"/>
                        </a:lnTo>
                        <a:lnTo>
                          <a:pt x="492" y="215"/>
                        </a:lnTo>
                        <a:lnTo>
                          <a:pt x="492" y="224"/>
                        </a:lnTo>
                        <a:lnTo>
                          <a:pt x="505" y="224"/>
                        </a:lnTo>
                        <a:lnTo>
                          <a:pt x="505" y="232"/>
                        </a:lnTo>
                        <a:lnTo>
                          <a:pt x="557" y="232"/>
                        </a:lnTo>
                        <a:lnTo>
                          <a:pt x="557" y="232"/>
                        </a:lnTo>
                        <a:lnTo>
                          <a:pt x="567" y="232"/>
                        </a:lnTo>
                        <a:lnTo>
                          <a:pt x="567" y="241"/>
                        </a:lnTo>
                        <a:lnTo>
                          <a:pt x="572" y="241"/>
                        </a:lnTo>
                        <a:lnTo>
                          <a:pt x="572" y="241"/>
                        </a:lnTo>
                        <a:lnTo>
                          <a:pt x="612" y="241"/>
                        </a:lnTo>
                        <a:lnTo>
                          <a:pt x="612" y="241"/>
                        </a:lnTo>
                        <a:lnTo>
                          <a:pt x="642" y="241"/>
                        </a:lnTo>
                        <a:lnTo>
                          <a:pt x="642" y="241"/>
                        </a:lnTo>
                        <a:lnTo>
                          <a:pt x="656" y="241"/>
                        </a:lnTo>
                        <a:lnTo>
                          <a:pt x="656" y="241"/>
                        </a:lnTo>
                        <a:lnTo>
                          <a:pt x="685" y="241"/>
                        </a:lnTo>
                        <a:lnTo>
                          <a:pt x="685" y="241"/>
                        </a:lnTo>
                        <a:lnTo>
                          <a:pt x="706" y="241"/>
                        </a:lnTo>
                        <a:lnTo>
                          <a:pt x="706" y="241"/>
                        </a:lnTo>
                        <a:lnTo>
                          <a:pt x="722" y="241"/>
                        </a:lnTo>
                        <a:lnTo>
                          <a:pt x="722" y="251"/>
                        </a:lnTo>
                        <a:lnTo>
                          <a:pt x="788" y="251"/>
                        </a:lnTo>
                        <a:lnTo>
                          <a:pt x="788" y="251"/>
                        </a:lnTo>
                        <a:lnTo>
                          <a:pt x="813" y="251"/>
                        </a:lnTo>
                        <a:lnTo>
                          <a:pt x="813" y="260"/>
                        </a:lnTo>
                        <a:lnTo>
                          <a:pt x="813" y="260"/>
                        </a:lnTo>
                        <a:lnTo>
                          <a:pt x="813" y="260"/>
                        </a:lnTo>
                        <a:lnTo>
                          <a:pt x="827" y="260"/>
                        </a:lnTo>
                        <a:lnTo>
                          <a:pt x="827" y="270"/>
                        </a:lnTo>
                        <a:lnTo>
                          <a:pt x="837" y="270"/>
                        </a:lnTo>
                        <a:lnTo>
                          <a:pt x="837" y="280"/>
                        </a:lnTo>
                        <a:lnTo>
                          <a:pt x="880" y="280"/>
                        </a:lnTo>
                        <a:lnTo>
                          <a:pt x="880" y="280"/>
                        </a:lnTo>
                        <a:lnTo>
                          <a:pt x="925" y="280"/>
                        </a:lnTo>
                        <a:lnTo>
                          <a:pt x="925" y="290"/>
                        </a:lnTo>
                        <a:lnTo>
                          <a:pt x="996" y="290"/>
                        </a:lnTo>
                        <a:lnTo>
                          <a:pt x="996" y="290"/>
                        </a:lnTo>
                        <a:lnTo>
                          <a:pt x="1062" y="290"/>
                        </a:lnTo>
                        <a:lnTo>
                          <a:pt x="1062" y="290"/>
                        </a:lnTo>
                        <a:lnTo>
                          <a:pt x="1117" y="290"/>
                        </a:lnTo>
                        <a:lnTo>
                          <a:pt x="1117" y="290"/>
                        </a:lnTo>
                        <a:lnTo>
                          <a:pt x="1131" y="290"/>
                        </a:lnTo>
                        <a:lnTo>
                          <a:pt x="1131" y="290"/>
                        </a:lnTo>
                        <a:lnTo>
                          <a:pt x="1143" y="290"/>
                        </a:lnTo>
                        <a:lnTo>
                          <a:pt x="1143" y="290"/>
                        </a:lnTo>
                        <a:lnTo>
                          <a:pt x="1169" y="290"/>
                        </a:lnTo>
                        <a:lnTo>
                          <a:pt x="1169" y="301"/>
                        </a:lnTo>
                        <a:lnTo>
                          <a:pt x="1185" y="301"/>
                        </a:lnTo>
                        <a:lnTo>
                          <a:pt x="1185" y="301"/>
                        </a:lnTo>
                        <a:lnTo>
                          <a:pt x="1216" y="301"/>
                        </a:lnTo>
                        <a:lnTo>
                          <a:pt x="1216" y="301"/>
                        </a:lnTo>
                        <a:lnTo>
                          <a:pt x="1237" y="301"/>
                        </a:lnTo>
                        <a:lnTo>
                          <a:pt x="1237" y="301"/>
                        </a:lnTo>
                        <a:lnTo>
                          <a:pt x="1239" y="301"/>
                        </a:lnTo>
                        <a:lnTo>
                          <a:pt x="1239" y="312"/>
                        </a:lnTo>
                        <a:lnTo>
                          <a:pt x="1262" y="312"/>
                        </a:lnTo>
                        <a:lnTo>
                          <a:pt x="1262" y="312"/>
                        </a:lnTo>
                        <a:lnTo>
                          <a:pt x="1265" y="312"/>
                        </a:lnTo>
                        <a:lnTo>
                          <a:pt x="1265" y="312"/>
                        </a:lnTo>
                        <a:lnTo>
                          <a:pt x="1295" y="312"/>
                        </a:lnTo>
                        <a:lnTo>
                          <a:pt x="1295" y="312"/>
                        </a:lnTo>
                        <a:lnTo>
                          <a:pt x="1296" y="312"/>
                        </a:lnTo>
                        <a:lnTo>
                          <a:pt x="1296" y="312"/>
                        </a:lnTo>
                        <a:lnTo>
                          <a:pt x="1314" y="312"/>
                        </a:lnTo>
                        <a:lnTo>
                          <a:pt x="1314" y="312"/>
                        </a:lnTo>
                        <a:lnTo>
                          <a:pt x="1314" y="312"/>
                        </a:lnTo>
                        <a:lnTo>
                          <a:pt x="1314" y="312"/>
                        </a:lnTo>
                        <a:lnTo>
                          <a:pt x="1334" y="312"/>
                        </a:lnTo>
                        <a:lnTo>
                          <a:pt x="1334" y="312"/>
                        </a:lnTo>
                        <a:lnTo>
                          <a:pt x="1337" y="312"/>
                        </a:lnTo>
                        <a:lnTo>
                          <a:pt x="1337" y="312"/>
                        </a:lnTo>
                        <a:lnTo>
                          <a:pt x="1337" y="312"/>
                        </a:lnTo>
                        <a:lnTo>
                          <a:pt x="1337" y="312"/>
                        </a:lnTo>
                        <a:lnTo>
                          <a:pt x="1361" y="312"/>
                        </a:lnTo>
                        <a:lnTo>
                          <a:pt x="1361" y="312"/>
                        </a:lnTo>
                        <a:lnTo>
                          <a:pt x="1364" y="312"/>
                        </a:lnTo>
                        <a:lnTo>
                          <a:pt x="1364" y="312"/>
                        </a:lnTo>
                        <a:lnTo>
                          <a:pt x="1369" y="312"/>
                        </a:lnTo>
                        <a:lnTo>
                          <a:pt x="1369" y="312"/>
                        </a:lnTo>
                        <a:lnTo>
                          <a:pt x="1374" y="312"/>
                        </a:lnTo>
                        <a:lnTo>
                          <a:pt x="1374" y="312"/>
                        </a:lnTo>
                        <a:lnTo>
                          <a:pt x="1379" y="312"/>
                        </a:lnTo>
                        <a:lnTo>
                          <a:pt x="1379" y="312"/>
                        </a:lnTo>
                        <a:lnTo>
                          <a:pt x="1386" y="312"/>
                        </a:lnTo>
                        <a:lnTo>
                          <a:pt x="1386" y="312"/>
                        </a:lnTo>
                      </a:path>
                    </a:pathLst>
                  </a:custGeom>
                  <a:noFill/>
                  <a:ln w="1587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14224" y="3757"/>
                    <a:ext cx="1992" cy="680"/>
                  </a:xfrm>
                  <a:custGeom>
                    <a:avLst/>
                    <a:gdLst>
                      <a:gd name="T0" fmla="*/ 0 w 1383"/>
                      <a:gd name="T1" fmla="*/ 0 h 472"/>
                      <a:gd name="T2" fmla="*/ 32 w 1383"/>
                      <a:gd name="T3" fmla="*/ 0 h 472"/>
                      <a:gd name="T4" fmla="*/ 35 w 1383"/>
                      <a:gd name="T5" fmla="*/ 17 h 472"/>
                      <a:gd name="T6" fmla="*/ 64 w 1383"/>
                      <a:gd name="T7" fmla="*/ 26 h 472"/>
                      <a:gd name="T8" fmla="*/ 70 w 1383"/>
                      <a:gd name="T9" fmla="*/ 43 h 472"/>
                      <a:gd name="T10" fmla="*/ 75 w 1383"/>
                      <a:gd name="T11" fmla="*/ 52 h 472"/>
                      <a:gd name="T12" fmla="*/ 78 w 1383"/>
                      <a:gd name="T13" fmla="*/ 70 h 472"/>
                      <a:gd name="T14" fmla="*/ 95 w 1383"/>
                      <a:gd name="T15" fmla="*/ 78 h 472"/>
                      <a:gd name="T16" fmla="*/ 96 w 1383"/>
                      <a:gd name="T17" fmla="*/ 96 h 472"/>
                      <a:gd name="T18" fmla="*/ 105 w 1383"/>
                      <a:gd name="T19" fmla="*/ 104 h 472"/>
                      <a:gd name="T20" fmla="*/ 114 w 1383"/>
                      <a:gd name="T21" fmla="*/ 122 h 472"/>
                      <a:gd name="T22" fmla="*/ 129 w 1383"/>
                      <a:gd name="T23" fmla="*/ 130 h 472"/>
                      <a:gd name="T24" fmla="*/ 158 w 1383"/>
                      <a:gd name="T25" fmla="*/ 148 h 472"/>
                      <a:gd name="T26" fmla="*/ 182 w 1383"/>
                      <a:gd name="T27" fmla="*/ 156 h 472"/>
                      <a:gd name="T28" fmla="*/ 185 w 1383"/>
                      <a:gd name="T29" fmla="*/ 174 h 472"/>
                      <a:gd name="T30" fmla="*/ 203 w 1383"/>
                      <a:gd name="T31" fmla="*/ 183 h 472"/>
                      <a:gd name="T32" fmla="*/ 204 w 1383"/>
                      <a:gd name="T33" fmla="*/ 200 h 472"/>
                      <a:gd name="T34" fmla="*/ 240 w 1383"/>
                      <a:gd name="T35" fmla="*/ 209 h 472"/>
                      <a:gd name="T36" fmla="*/ 256 w 1383"/>
                      <a:gd name="T37" fmla="*/ 235 h 472"/>
                      <a:gd name="T38" fmla="*/ 315 w 1383"/>
                      <a:gd name="T39" fmla="*/ 243 h 472"/>
                      <a:gd name="T40" fmla="*/ 317 w 1383"/>
                      <a:gd name="T41" fmla="*/ 261 h 472"/>
                      <a:gd name="T42" fmla="*/ 363 w 1383"/>
                      <a:gd name="T43" fmla="*/ 269 h 472"/>
                      <a:gd name="T44" fmla="*/ 392 w 1383"/>
                      <a:gd name="T45" fmla="*/ 287 h 472"/>
                      <a:gd name="T46" fmla="*/ 409 w 1383"/>
                      <a:gd name="T47" fmla="*/ 295 h 472"/>
                      <a:gd name="T48" fmla="*/ 422 w 1383"/>
                      <a:gd name="T49" fmla="*/ 313 h 472"/>
                      <a:gd name="T50" fmla="*/ 484 w 1383"/>
                      <a:gd name="T51" fmla="*/ 322 h 472"/>
                      <a:gd name="T52" fmla="*/ 552 w 1383"/>
                      <a:gd name="T53" fmla="*/ 348 h 472"/>
                      <a:gd name="T54" fmla="*/ 644 w 1383"/>
                      <a:gd name="T55" fmla="*/ 348 h 472"/>
                      <a:gd name="T56" fmla="*/ 686 w 1383"/>
                      <a:gd name="T57" fmla="*/ 357 h 472"/>
                      <a:gd name="T58" fmla="*/ 748 w 1383"/>
                      <a:gd name="T59" fmla="*/ 366 h 472"/>
                      <a:gd name="T60" fmla="*/ 751 w 1383"/>
                      <a:gd name="T61" fmla="*/ 366 h 472"/>
                      <a:gd name="T62" fmla="*/ 796 w 1383"/>
                      <a:gd name="T63" fmla="*/ 366 h 472"/>
                      <a:gd name="T64" fmla="*/ 811 w 1383"/>
                      <a:gd name="T65" fmla="*/ 385 h 472"/>
                      <a:gd name="T66" fmla="*/ 904 w 1383"/>
                      <a:gd name="T67" fmla="*/ 385 h 472"/>
                      <a:gd name="T68" fmla="*/ 909 w 1383"/>
                      <a:gd name="T69" fmla="*/ 394 h 472"/>
                      <a:gd name="T70" fmla="*/ 961 w 1383"/>
                      <a:gd name="T71" fmla="*/ 414 h 472"/>
                      <a:gd name="T72" fmla="*/ 1032 w 1383"/>
                      <a:gd name="T73" fmla="*/ 424 h 472"/>
                      <a:gd name="T74" fmla="*/ 1109 w 1383"/>
                      <a:gd name="T75" fmla="*/ 424 h 472"/>
                      <a:gd name="T76" fmla="*/ 1109 w 1383"/>
                      <a:gd name="T77" fmla="*/ 435 h 472"/>
                      <a:gd name="T78" fmla="*/ 1161 w 1383"/>
                      <a:gd name="T79" fmla="*/ 435 h 472"/>
                      <a:gd name="T80" fmla="*/ 1167 w 1383"/>
                      <a:gd name="T81" fmla="*/ 435 h 472"/>
                      <a:gd name="T82" fmla="*/ 1208 w 1383"/>
                      <a:gd name="T83" fmla="*/ 446 h 472"/>
                      <a:gd name="T84" fmla="*/ 1219 w 1383"/>
                      <a:gd name="T85" fmla="*/ 457 h 472"/>
                      <a:gd name="T86" fmla="*/ 1254 w 1383"/>
                      <a:gd name="T87" fmla="*/ 457 h 472"/>
                      <a:gd name="T88" fmla="*/ 1256 w 1383"/>
                      <a:gd name="T89" fmla="*/ 457 h 472"/>
                      <a:gd name="T90" fmla="*/ 1313 w 1383"/>
                      <a:gd name="T91" fmla="*/ 457 h 472"/>
                      <a:gd name="T92" fmla="*/ 1316 w 1383"/>
                      <a:gd name="T93" fmla="*/ 457 h 472"/>
                      <a:gd name="T94" fmla="*/ 1323 w 1383"/>
                      <a:gd name="T95" fmla="*/ 457 h 472"/>
                      <a:gd name="T96" fmla="*/ 1361 w 1383"/>
                      <a:gd name="T97" fmla="*/ 472 h 472"/>
                      <a:gd name="T98" fmla="*/ 1376 w 1383"/>
                      <a:gd name="T99" fmla="*/ 472 h 472"/>
                      <a:gd name="T100" fmla="*/ 1383 w 1383"/>
                      <a:gd name="T101" fmla="*/ 47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83" h="472">
                        <a:moveTo>
                          <a:pt x="0" y="0"/>
                        </a:moveTo>
                        <a:lnTo>
                          <a:pt x="0" y="0"/>
                        </a:lnTo>
                        <a:lnTo>
                          <a:pt x="0" y="0"/>
                        </a:lnTo>
                        <a:lnTo>
                          <a:pt x="0" y="0"/>
                        </a:lnTo>
                        <a:lnTo>
                          <a:pt x="0" y="0"/>
                        </a:lnTo>
                        <a:lnTo>
                          <a:pt x="32" y="0"/>
                        </a:lnTo>
                        <a:lnTo>
                          <a:pt x="32" y="9"/>
                        </a:lnTo>
                        <a:lnTo>
                          <a:pt x="35" y="9"/>
                        </a:lnTo>
                        <a:lnTo>
                          <a:pt x="35" y="17"/>
                        </a:lnTo>
                        <a:lnTo>
                          <a:pt x="46" y="17"/>
                        </a:lnTo>
                        <a:lnTo>
                          <a:pt x="46" y="26"/>
                        </a:lnTo>
                        <a:lnTo>
                          <a:pt x="64" y="26"/>
                        </a:lnTo>
                        <a:lnTo>
                          <a:pt x="64" y="35"/>
                        </a:lnTo>
                        <a:lnTo>
                          <a:pt x="70" y="35"/>
                        </a:lnTo>
                        <a:lnTo>
                          <a:pt x="70" y="43"/>
                        </a:lnTo>
                        <a:lnTo>
                          <a:pt x="71" y="43"/>
                        </a:lnTo>
                        <a:lnTo>
                          <a:pt x="71" y="52"/>
                        </a:lnTo>
                        <a:lnTo>
                          <a:pt x="75" y="52"/>
                        </a:lnTo>
                        <a:lnTo>
                          <a:pt x="75" y="61"/>
                        </a:lnTo>
                        <a:lnTo>
                          <a:pt x="78" y="61"/>
                        </a:lnTo>
                        <a:lnTo>
                          <a:pt x="78" y="70"/>
                        </a:lnTo>
                        <a:lnTo>
                          <a:pt x="85" y="70"/>
                        </a:lnTo>
                        <a:lnTo>
                          <a:pt x="85" y="78"/>
                        </a:lnTo>
                        <a:lnTo>
                          <a:pt x="95" y="78"/>
                        </a:lnTo>
                        <a:lnTo>
                          <a:pt x="95" y="87"/>
                        </a:lnTo>
                        <a:lnTo>
                          <a:pt x="96" y="87"/>
                        </a:lnTo>
                        <a:lnTo>
                          <a:pt x="96" y="96"/>
                        </a:lnTo>
                        <a:lnTo>
                          <a:pt x="100" y="96"/>
                        </a:lnTo>
                        <a:lnTo>
                          <a:pt x="100" y="104"/>
                        </a:lnTo>
                        <a:lnTo>
                          <a:pt x="105" y="104"/>
                        </a:lnTo>
                        <a:lnTo>
                          <a:pt x="105" y="113"/>
                        </a:lnTo>
                        <a:lnTo>
                          <a:pt x="114" y="113"/>
                        </a:lnTo>
                        <a:lnTo>
                          <a:pt x="114" y="122"/>
                        </a:lnTo>
                        <a:lnTo>
                          <a:pt x="124" y="122"/>
                        </a:lnTo>
                        <a:lnTo>
                          <a:pt x="124" y="130"/>
                        </a:lnTo>
                        <a:lnTo>
                          <a:pt x="129" y="130"/>
                        </a:lnTo>
                        <a:lnTo>
                          <a:pt x="129" y="139"/>
                        </a:lnTo>
                        <a:lnTo>
                          <a:pt x="158" y="139"/>
                        </a:lnTo>
                        <a:lnTo>
                          <a:pt x="158" y="148"/>
                        </a:lnTo>
                        <a:lnTo>
                          <a:pt x="178" y="148"/>
                        </a:lnTo>
                        <a:lnTo>
                          <a:pt x="178" y="156"/>
                        </a:lnTo>
                        <a:lnTo>
                          <a:pt x="182" y="156"/>
                        </a:lnTo>
                        <a:lnTo>
                          <a:pt x="182" y="165"/>
                        </a:lnTo>
                        <a:lnTo>
                          <a:pt x="185" y="165"/>
                        </a:lnTo>
                        <a:lnTo>
                          <a:pt x="185" y="174"/>
                        </a:lnTo>
                        <a:lnTo>
                          <a:pt x="198" y="174"/>
                        </a:lnTo>
                        <a:lnTo>
                          <a:pt x="198" y="183"/>
                        </a:lnTo>
                        <a:lnTo>
                          <a:pt x="203" y="183"/>
                        </a:lnTo>
                        <a:lnTo>
                          <a:pt x="203" y="191"/>
                        </a:lnTo>
                        <a:lnTo>
                          <a:pt x="204" y="191"/>
                        </a:lnTo>
                        <a:lnTo>
                          <a:pt x="204" y="200"/>
                        </a:lnTo>
                        <a:lnTo>
                          <a:pt x="221" y="200"/>
                        </a:lnTo>
                        <a:lnTo>
                          <a:pt x="221" y="209"/>
                        </a:lnTo>
                        <a:lnTo>
                          <a:pt x="240" y="209"/>
                        </a:lnTo>
                        <a:lnTo>
                          <a:pt x="240" y="226"/>
                        </a:lnTo>
                        <a:lnTo>
                          <a:pt x="256" y="226"/>
                        </a:lnTo>
                        <a:lnTo>
                          <a:pt x="256" y="235"/>
                        </a:lnTo>
                        <a:lnTo>
                          <a:pt x="268" y="235"/>
                        </a:lnTo>
                        <a:lnTo>
                          <a:pt x="268" y="243"/>
                        </a:lnTo>
                        <a:lnTo>
                          <a:pt x="315" y="243"/>
                        </a:lnTo>
                        <a:lnTo>
                          <a:pt x="315" y="252"/>
                        </a:lnTo>
                        <a:lnTo>
                          <a:pt x="317" y="252"/>
                        </a:lnTo>
                        <a:lnTo>
                          <a:pt x="317" y="261"/>
                        </a:lnTo>
                        <a:lnTo>
                          <a:pt x="358" y="261"/>
                        </a:lnTo>
                        <a:lnTo>
                          <a:pt x="358" y="269"/>
                        </a:lnTo>
                        <a:lnTo>
                          <a:pt x="363" y="269"/>
                        </a:lnTo>
                        <a:lnTo>
                          <a:pt x="363" y="278"/>
                        </a:lnTo>
                        <a:lnTo>
                          <a:pt x="392" y="278"/>
                        </a:lnTo>
                        <a:lnTo>
                          <a:pt x="392" y="287"/>
                        </a:lnTo>
                        <a:lnTo>
                          <a:pt x="396" y="287"/>
                        </a:lnTo>
                        <a:lnTo>
                          <a:pt x="396" y="295"/>
                        </a:lnTo>
                        <a:lnTo>
                          <a:pt x="409" y="295"/>
                        </a:lnTo>
                        <a:lnTo>
                          <a:pt x="409" y="304"/>
                        </a:lnTo>
                        <a:lnTo>
                          <a:pt x="422" y="304"/>
                        </a:lnTo>
                        <a:lnTo>
                          <a:pt x="422" y="313"/>
                        </a:lnTo>
                        <a:lnTo>
                          <a:pt x="458" y="313"/>
                        </a:lnTo>
                        <a:lnTo>
                          <a:pt x="458" y="322"/>
                        </a:lnTo>
                        <a:lnTo>
                          <a:pt x="484" y="322"/>
                        </a:lnTo>
                        <a:lnTo>
                          <a:pt x="484" y="330"/>
                        </a:lnTo>
                        <a:lnTo>
                          <a:pt x="552" y="330"/>
                        </a:lnTo>
                        <a:lnTo>
                          <a:pt x="552" y="348"/>
                        </a:lnTo>
                        <a:lnTo>
                          <a:pt x="610" y="348"/>
                        </a:lnTo>
                        <a:lnTo>
                          <a:pt x="610" y="348"/>
                        </a:lnTo>
                        <a:lnTo>
                          <a:pt x="644" y="348"/>
                        </a:lnTo>
                        <a:lnTo>
                          <a:pt x="644" y="348"/>
                        </a:lnTo>
                        <a:lnTo>
                          <a:pt x="686" y="348"/>
                        </a:lnTo>
                        <a:lnTo>
                          <a:pt x="686" y="357"/>
                        </a:lnTo>
                        <a:lnTo>
                          <a:pt x="734" y="357"/>
                        </a:lnTo>
                        <a:lnTo>
                          <a:pt x="734" y="366"/>
                        </a:lnTo>
                        <a:lnTo>
                          <a:pt x="748" y="366"/>
                        </a:lnTo>
                        <a:lnTo>
                          <a:pt x="748" y="366"/>
                        </a:lnTo>
                        <a:lnTo>
                          <a:pt x="751" y="366"/>
                        </a:lnTo>
                        <a:lnTo>
                          <a:pt x="751" y="366"/>
                        </a:lnTo>
                        <a:lnTo>
                          <a:pt x="775" y="366"/>
                        </a:lnTo>
                        <a:lnTo>
                          <a:pt x="775" y="366"/>
                        </a:lnTo>
                        <a:lnTo>
                          <a:pt x="796" y="366"/>
                        </a:lnTo>
                        <a:lnTo>
                          <a:pt x="796" y="375"/>
                        </a:lnTo>
                        <a:lnTo>
                          <a:pt x="811" y="375"/>
                        </a:lnTo>
                        <a:lnTo>
                          <a:pt x="811" y="385"/>
                        </a:lnTo>
                        <a:lnTo>
                          <a:pt x="812" y="385"/>
                        </a:lnTo>
                        <a:lnTo>
                          <a:pt x="812" y="385"/>
                        </a:lnTo>
                        <a:lnTo>
                          <a:pt x="904" y="385"/>
                        </a:lnTo>
                        <a:lnTo>
                          <a:pt x="904" y="394"/>
                        </a:lnTo>
                        <a:lnTo>
                          <a:pt x="909" y="394"/>
                        </a:lnTo>
                        <a:lnTo>
                          <a:pt x="909" y="394"/>
                        </a:lnTo>
                        <a:lnTo>
                          <a:pt x="939" y="394"/>
                        </a:lnTo>
                        <a:lnTo>
                          <a:pt x="939" y="414"/>
                        </a:lnTo>
                        <a:lnTo>
                          <a:pt x="961" y="414"/>
                        </a:lnTo>
                        <a:lnTo>
                          <a:pt x="961" y="424"/>
                        </a:lnTo>
                        <a:lnTo>
                          <a:pt x="1032" y="424"/>
                        </a:lnTo>
                        <a:lnTo>
                          <a:pt x="1032" y="424"/>
                        </a:lnTo>
                        <a:lnTo>
                          <a:pt x="1079" y="424"/>
                        </a:lnTo>
                        <a:lnTo>
                          <a:pt x="1079" y="424"/>
                        </a:lnTo>
                        <a:lnTo>
                          <a:pt x="1109" y="424"/>
                        </a:lnTo>
                        <a:lnTo>
                          <a:pt x="1109" y="424"/>
                        </a:lnTo>
                        <a:lnTo>
                          <a:pt x="1109" y="424"/>
                        </a:lnTo>
                        <a:lnTo>
                          <a:pt x="1109" y="435"/>
                        </a:lnTo>
                        <a:lnTo>
                          <a:pt x="1140" y="435"/>
                        </a:lnTo>
                        <a:lnTo>
                          <a:pt x="1140" y="435"/>
                        </a:lnTo>
                        <a:lnTo>
                          <a:pt x="1161" y="435"/>
                        </a:lnTo>
                        <a:lnTo>
                          <a:pt x="1161" y="435"/>
                        </a:lnTo>
                        <a:lnTo>
                          <a:pt x="1167" y="435"/>
                        </a:lnTo>
                        <a:lnTo>
                          <a:pt x="1167" y="435"/>
                        </a:lnTo>
                        <a:lnTo>
                          <a:pt x="1176" y="435"/>
                        </a:lnTo>
                        <a:lnTo>
                          <a:pt x="1176" y="446"/>
                        </a:lnTo>
                        <a:lnTo>
                          <a:pt x="1208" y="446"/>
                        </a:lnTo>
                        <a:lnTo>
                          <a:pt x="1208" y="457"/>
                        </a:lnTo>
                        <a:lnTo>
                          <a:pt x="1219" y="457"/>
                        </a:lnTo>
                        <a:lnTo>
                          <a:pt x="1219" y="457"/>
                        </a:lnTo>
                        <a:lnTo>
                          <a:pt x="1250" y="457"/>
                        </a:lnTo>
                        <a:lnTo>
                          <a:pt x="1250" y="457"/>
                        </a:lnTo>
                        <a:lnTo>
                          <a:pt x="1254" y="457"/>
                        </a:lnTo>
                        <a:lnTo>
                          <a:pt x="1254" y="457"/>
                        </a:lnTo>
                        <a:lnTo>
                          <a:pt x="1256" y="457"/>
                        </a:lnTo>
                        <a:lnTo>
                          <a:pt x="1256" y="457"/>
                        </a:lnTo>
                        <a:lnTo>
                          <a:pt x="1272" y="457"/>
                        </a:lnTo>
                        <a:lnTo>
                          <a:pt x="1272" y="457"/>
                        </a:lnTo>
                        <a:lnTo>
                          <a:pt x="1313" y="457"/>
                        </a:lnTo>
                        <a:lnTo>
                          <a:pt x="1313" y="457"/>
                        </a:lnTo>
                        <a:lnTo>
                          <a:pt x="1316" y="457"/>
                        </a:lnTo>
                        <a:lnTo>
                          <a:pt x="1316" y="457"/>
                        </a:lnTo>
                        <a:lnTo>
                          <a:pt x="1322" y="457"/>
                        </a:lnTo>
                        <a:lnTo>
                          <a:pt x="1322" y="457"/>
                        </a:lnTo>
                        <a:lnTo>
                          <a:pt x="1323" y="457"/>
                        </a:lnTo>
                        <a:lnTo>
                          <a:pt x="1323" y="472"/>
                        </a:lnTo>
                        <a:lnTo>
                          <a:pt x="1361" y="472"/>
                        </a:lnTo>
                        <a:lnTo>
                          <a:pt x="1361" y="472"/>
                        </a:lnTo>
                        <a:lnTo>
                          <a:pt x="1370" y="472"/>
                        </a:lnTo>
                        <a:lnTo>
                          <a:pt x="1370" y="472"/>
                        </a:lnTo>
                        <a:lnTo>
                          <a:pt x="1376" y="472"/>
                        </a:lnTo>
                        <a:lnTo>
                          <a:pt x="1376" y="472"/>
                        </a:lnTo>
                        <a:lnTo>
                          <a:pt x="1383" y="472"/>
                        </a:lnTo>
                        <a:lnTo>
                          <a:pt x="1383" y="472"/>
                        </a:lnTo>
                      </a:path>
                    </a:pathLst>
                  </a:custGeom>
                  <a:noFill/>
                  <a:ln w="15875">
                    <a:solidFill>
                      <a:srgbClr val="55752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5"/>
                  <p:cNvSpPr>
                    <a:spLocks noChangeShapeType="1"/>
                  </p:cNvSpPr>
                  <p:nvPr/>
                </p:nvSpPr>
                <p:spPr bwMode="auto">
                  <a:xfrm flipV="1">
                    <a:off x="14187" y="3720"/>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6"/>
                  <p:cNvSpPr>
                    <a:spLocks noChangeShapeType="1"/>
                  </p:cNvSpPr>
                  <p:nvPr/>
                </p:nvSpPr>
                <p:spPr bwMode="auto">
                  <a:xfrm flipH="1">
                    <a:off x="14162" y="5009"/>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17"/>
                  <p:cNvSpPr>
                    <a:spLocks noChangeArrowheads="1"/>
                  </p:cNvSpPr>
                  <p:nvPr/>
                </p:nvSpPr>
                <p:spPr bwMode="auto">
                  <a:xfrm rot="16200000">
                    <a:off x="14050" y="4948"/>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Line 18"/>
                  <p:cNvSpPr>
                    <a:spLocks noChangeShapeType="1"/>
                  </p:cNvSpPr>
                  <p:nvPr/>
                </p:nvSpPr>
                <p:spPr bwMode="auto">
                  <a:xfrm flipH="1">
                    <a:off x="14162" y="4696"/>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19"/>
                  <p:cNvSpPr>
                    <a:spLocks noChangeArrowheads="1"/>
                  </p:cNvSpPr>
                  <p:nvPr/>
                </p:nvSpPr>
                <p:spPr bwMode="auto">
                  <a:xfrm rot="16200000">
                    <a:off x="14050" y="4637"/>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Line 20"/>
                  <p:cNvSpPr>
                    <a:spLocks noChangeShapeType="1"/>
                  </p:cNvSpPr>
                  <p:nvPr/>
                </p:nvSpPr>
                <p:spPr bwMode="auto">
                  <a:xfrm flipH="1">
                    <a:off x="14162" y="4382"/>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1"/>
                  <p:cNvSpPr>
                    <a:spLocks noChangeArrowheads="1"/>
                  </p:cNvSpPr>
                  <p:nvPr/>
                </p:nvSpPr>
                <p:spPr bwMode="auto">
                  <a:xfrm rot="16200000">
                    <a:off x="14050" y="4323"/>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Line 22"/>
                  <p:cNvSpPr>
                    <a:spLocks noChangeShapeType="1"/>
                  </p:cNvSpPr>
                  <p:nvPr/>
                </p:nvSpPr>
                <p:spPr bwMode="auto">
                  <a:xfrm flipH="1">
                    <a:off x="14162" y="4070"/>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8" name="Rectangle 23"/>
                  <p:cNvSpPr>
                    <a:spLocks noChangeArrowheads="1"/>
                  </p:cNvSpPr>
                  <p:nvPr/>
                </p:nvSpPr>
                <p:spPr bwMode="auto">
                  <a:xfrm rot="16200000">
                    <a:off x="14050" y="4011"/>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49" name="Line 24"/>
                  <p:cNvSpPr>
                    <a:spLocks noChangeShapeType="1"/>
                  </p:cNvSpPr>
                  <p:nvPr/>
                </p:nvSpPr>
                <p:spPr bwMode="auto">
                  <a:xfrm flipH="1">
                    <a:off x="14162" y="3757"/>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5" name="Rectangle 25"/>
                  <p:cNvSpPr>
                    <a:spLocks noChangeArrowheads="1"/>
                  </p:cNvSpPr>
                  <p:nvPr/>
                </p:nvSpPr>
                <p:spPr bwMode="auto">
                  <a:xfrm rot="16200000">
                    <a:off x="14050" y="3698"/>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1.00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056" name="Rectangle 26"/>
                  <p:cNvSpPr>
                    <a:spLocks noChangeArrowheads="1"/>
                  </p:cNvSpPr>
                  <p:nvPr/>
                </p:nvSpPr>
                <p:spPr bwMode="auto">
                  <a:xfrm rot="16200000">
                    <a:off x="13490" y="4297"/>
                    <a:ext cx="99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Disease-free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2057" name="Line 27"/>
                  <p:cNvSpPr>
                    <a:spLocks noChangeShapeType="1"/>
                  </p:cNvSpPr>
                  <p:nvPr/>
                </p:nvSpPr>
                <p:spPr bwMode="auto">
                  <a:xfrm>
                    <a:off x="14187" y="5046"/>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8" name="Line 28"/>
                  <p:cNvSpPr>
                    <a:spLocks noChangeShapeType="1"/>
                  </p:cNvSpPr>
                  <p:nvPr/>
                </p:nvSpPr>
                <p:spPr bwMode="auto">
                  <a:xfrm>
                    <a:off x="14224" y="5046"/>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9" name="Rectangle 29"/>
                  <p:cNvSpPr>
                    <a:spLocks noChangeArrowheads="1"/>
                  </p:cNvSpPr>
                  <p:nvPr/>
                </p:nvSpPr>
                <p:spPr bwMode="auto">
                  <a:xfrm>
                    <a:off x="14208" y="5082"/>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60" name="Line 30"/>
                  <p:cNvSpPr>
                    <a:spLocks noChangeShapeType="1"/>
                  </p:cNvSpPr>
                  <p:nvPr/>
                </p:nvSpPr>
                <p:spPr bwMode="auto">
                  <a:xfrm>
                    <a:off x="14892" y="5046"/>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1" name="Rectangle 31"/>
                  <p:cNvSpPr>
                    <a:spLocks noChangeArrowheads="1"/>
                  </p:cNvSpPr>
                  <p:nvPr/>
                </p:nvSpPr>
                <p:spPr bwMode="auto">
                  <a:xfrm>
                    <a:off x="14876" y="5082"/>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62" name="Line 32"/>
                  <p:cNvSpPr>
                    <a:spLocks noChangeShapeType="1"/>
                  </p:cNvSpPr>
                  <p:nvPr/>
                </p:nvSpPr>
                <p:spPr bwMode="auto">
                  <a:xfrm>
                    <a:off x="15560" y="5046"/>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3" name="Rectangle 33"/>
                  <p:cNvSpPr>
                    <a:spLocks noChangeArrowheads="1"/>
                  </p:cNvSpPr>
                  <p:nvPr/>
                </p:nvSpPr>
                <p:spPr bwMode="auto">
                  <a:xfrm>
                    <a:off x="15527" y="5082"/>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64" name="Line 34"/>
                  <p:cNvSpPr>
                    <a:spLocks noChangeShapeType="1"/>
                  </p:cNvSpPr>
                  <p:nvPr/>
                </p:nvSpPr>
                <p:spPr bwMode="auto">
                  <a:xfrm>
                    <a:off x="16229" y="5046"/>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5" name="Rectangle 35"/>
                  <p:cNvSpPr>
                    <a:spLocks noChangeArrowheads="1"/>
                  </p:cNvSpPr>
                  <p:nvPr/>
                </p:nvSpPr>
                <p:spPr bwMode="auto">
                  <a:xfrm>
                    <a:off x="16196" y="5082"/>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66" name="Rectangle 36"/>
                  <p:cNvSpPr>
                    <a:spLocks noChangeArrowheads="1"/>
                  </p:cNvSpPr>
                  <p:nvPr/>
                </p:nvSpPr>
                <p:spPr bwMode="auto">
                  <a:xfrm>
                    <a:off x="14591" y="5148"/>
                    <a:ext cx="1244"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grpSp>
            <p:sp>
              <p:nvSpPr>
                <p:cNvPr id="2303" name="TextBox 2302"/>
                <p:cNvSpPr txBox="1"/>
                <p:nvPr/>
              </p:nvSpPr>
              <p:spPr>
                <a:xfrm>
                  <a:off x="23317349" y="5136192"/>
                  <a:ext cx="805787" cy="461665"/>
                </a:xfrm>
                <a:prstGeom prst="rect">
                  <a:avLst/>
                </a:prstGeom>
                <a:noFill/>
              </p:spPr>
              <p:txBody>
                <a:bodyPr wrap="square" rtlCol="0">
                  <a:spAutoFit/>
                </a:bodyPr>
                <a:lstStyle/>
                <a:p>
                  <a:pPr algn="ctr"/>
                  <a:r>
                    <a:rPr lang="en-US" b="1" dirty="0" smtClean="0">
                      <a:solidFill>
                        <a:srgbClr val="0A0A0A"/>
                      </a:solidFill>
                    </a:rPr>
                    <a:t>DFS</a:t>
                  </a:r>
                  <a:endParaRPr lang="en-US" b="1" dirty="0">
                    <a:solidFill>
                      <a:srgbClr val="0A0A0A"/>
                    </a:solidFill>
                  </a:endParaRPr>
                </a:p>
              </p:txBody>
            </p:sp>
          </p:grpSp>
          <p:grpSp>
            <p:nvGrpSpPr>
              <p:cNvPr id="489" name="Group 488"/>
              <p:cNvGrpSpPr/>
              <p:nvPr/>
            </p:nvGrpSpPr>
            <p:grpSpPr>
              <a:xfrm>
                <a:off x="22581074" y="7159423"/>
                <a:ext cx="2455363" cy="1020912"/>
                <a:chOff x="26077148" y="7307961"/>
                <a:chExt cx="2455363" cy="1020912"/>
              </a:xfrm>
            </p:grpSpPr>
            <p:sp>
              <p:nvSpPr>
                <p:cNvPr id="490" name="Rectangle 37"/>
                <p:cNvSpPr>
                  <a:spLocks noChangeArrowheads="1"/>
                </p:cNvSpPr>
                <p:nvPr/>
              </p:nvSpPr>
              <p:spPr bwMode="auto">
                <a:xfrm>
                  <a:off x="26077148" y="7591237"/>
                  <a:ext cx="2455363" cy="737636"/>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491" name="Line 38"/>
                <p:cNvSpPr>
                  <a:spLocks noChangeShapeType="1"/>
                </p:cNvSpPr>
                <p:nvPr/>
              </p:nvSpPr>
              <p:spPr bwMode="auto">
                <a:xfrm>
                  <a:off x="26197050" y="7756622"/>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492" name="Line 39"/>
                <p:cNvSpPr>
                  <a:spLocks noChangeShapeType="1"/>
                </p:cNvSpPr>
                <p:nvPr/>
              </p:nvSpPr>
              <p:spPr bwMode="auto">
                <a:xfrm>
                  <a:off x="26197050" y="7966074"/>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493" name="Line 40"/>
                <p:cNvSpPr>
                  <a:spLocks noChangeShapeType="1"/>
                </p:cNvSpPr>
                <p:nvPr/>
              </p:nvSpPr>
              <p:spPr bwMode="auto">
                <a:xfrm>
                  <a:off x="26189030" y="8173655"/>
                  <a:ext cx="418869" cy="0"/>
                </a:xfrm>
                <a:prstGeom prst="line">
                  <a:avLst/>
                </a:prstGeom>
                <a:noFill/>
                <a:ln w="19050">
                  <a:solidFill>
                    <a:srgbClr val="55752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494" name="Rectangle 41"/>
                <p:cNvSpPr>
                  <a:spLocks noChangeArrowheads="1"/>
                </p:cNvSpPr>
                <p:nvPr/>
              </p:nvSpPr>
              <p:spPr bwMode="auto">
                <a:xfrm>
                  <a:off x="26679071" y="7648900"/>
                  <a:ext cx="17408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highest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495" name="Rectangle 42"/>
                <p:cNvSpPr>
                  <a:spLocks noChangeArrowheads="1"/>
                </p:cNvSpPr>
                <p:nvPr/>
              </p:nvSpPr>
              <p:spPr bwMode="auto">
                <a:xfrm>
                  <a:off x="26676980" y="7854421"/>
                  <a:ext cx="16831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middle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496" name="Rectangle 43"/>
                <p:cNvSpPr>
                  <a:spLocks noChangeArrowheads="1"/>
                </p:cNvSpPr>
                <p:nvPr/>
              </p:nvSpPr>
              <p:spPr bwMode="auto">
                <a:xfrm>
                  <a:off x="26679071" y="8072287"/>
                  <a:ext cx="16623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lowest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497" name="Rectangle 44"/>
                <p:cNvSpPr>
                  <a:spLocks noChangeArrowheads="1"/>
                </p:cNvSpPr>
                <p:nvPr/>
              </p:nvSpPr>
              <p:spPr bwMode="auto">
                <a:xfrm>
                  <a:off x="26082050" y="7307961"/>
                  <a:ext cx="19620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p=0.0019</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grpSp>
        </p:grpSp>
      </p:grpSp>
      <p:grpSp>
        <p:nvGrpSpPr>
          <p:cNvPr id="598" name="Group 597"/>
          <p:cNvGrpSpPr/>
          <p:nvPr/>
        </p:nvGrpSpPr>
        <p:grpSpPr>
          <a:xfrm>
            <a:off x="26658769" y="12405996"/>
            <a:ext cx="1603003" cy="684118"/>
            <a:chOff x="26534162" y="12385723"/>
            <a:chExt cx="1603003" cy="684118"/>
          </a:xfrm>
        </p:grpSpPr>
        <p:sp>
          <p:nvSpPr>
            <p:cNvPr id="653" name="Rectangle 461"/>
            <p:cNvSpPr>
              <a:spLocks noChangeArrowheads="1"/>
            </p:cNvSpPr>
            <p:nvPr/>
          </p:nvSpPr>
          <p:spPr bwMode="auto">
            <a:xfrm>
              <a:off x="26534162" y="12385723"/>
              <a:ext cx="160300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panose="020B0604020202020204" pitchFamily="34" charset="0"/>
                </a:rPr>
                <a:t>Adjusted Cox p=0.006</a:t>
              </a:r>
              <a:endParaRPr kumimoji="0" lang="en-US" altLang="en-US" sz="3600" b="1" i="0" u="none" strike="noStrike" cap="none" normalizeH="0" baseline="0" dirty="0" smtClean="0">
                <a:ln>
                  <a:noFill/>
                </a:ln>
                <a:solidFill>
                  <a:schemeClr val="tx1"/>
                </a:solidFill>
                <a:effectLst/>
                <a:latin typeface="Arial" panose="020B0604020202020204" pitchFamily="34" charset="0"/>
              </a:endParaRPr>
            </a:p>
          </p:txBody>
        </p:sp>
        <p:sp>
          <p:nvSpPr>
            <p:cNvPr id="654" name="Rectangle 456"/>
            <p:cNvSpPr>
              <a:spLocks noChangeArrowheads="1"/>
            </p:cNvSpPr>
            <p:nvPr/>
          </p:nvSpPr>
          <p:spPr bwMode="auto">
            <a:xfrm>
              <a:off x="26576654" y="12662649"/>
              <a:ext cx="1280401" cy="407192"/>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5" name="Line 457"/>
            <p:cNvSpPr>
              <a:spLocks noChangeShapeType="1"/>
            </p:cNvSpPr>
            <p:nvPr/>
          </p:nvSpPr>
          <p:spPr bwMode="auto">
            <a:xfrm>
              <a:off x="26685535" y="12776706"/>
              <a:ext cx="421801"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6" name="Line 458"/>
            <p:cNvSpPr>
              <a:spLocks noChangeShapeType="1"/>
            </p:cNvSpPr>
            <p:nvPr/>
          </p:nvSpPr>
          <p:spPr bwMode="auto">
            <a:xfrm>
              <a:off x="26685535" y="12949140"/>
              <a:ext cx="421801"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7" name="Rectangle 459"/>
            <p:cNvSpPr>
              <a:spLocks noChangeArrowheads="1"/>
            </p:cNvSpPr>
            <p:nvPr/>
          </p:nvSpPr>
          <p:spPr bwMode="auto">
            <a:xfrm>
              <a:off x="27174825" y="12710226"/>
              <a:ext cx="613018" cy="1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Arial" panose="020B0604020202020204" pitchFamily="34" charset="0"/>
                </a:rPr>
                <a:t>TILS &gt; 10%</a:t>
              </a:r>
              <a:endParaRPr kumimoji="0" lang="en-US" altLang="en-US" sz="2000" b="1" i="0" u="none" strike="noStrike" cap="none" normalizeH="0" baseline="0" dirty="0" smtClean="0">
                <a:ln>
                  <a:noFill/>
                </a:ln>
                <a:solidFill>
                  <a:schemeClr val="tx1"/>
                </a:solidFill>
                <a:effectLst/>
                <a:latin typeface="Arial" panose="020B0604020202020204" pitchFamily="34" charset="0"/>
              </a:endParaRPr>
            </a:p>
          </p:txBody>
        </p:sp>
        <p:sp>
          <p:nvSpPr>
            <p:cNvPr id="658" name="Rectangle 460"/>
            <p:cNvSpPr>
              <a:spLocks noChangeArrowheads="1"/>
            </p:cNvSpPr>
            <p:nvPr/>
          </p:nvSpPr>
          <p:spPr bwMode="auto">
            <a:xfrm>
              <a:off x="27174825" y="12886814"/>
              <a:ext cx="609268" cy="1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000000"/>
                  </a:solidFill>
                  <a:effectLst/>
                  <a:latin typeface="Arial" panose="020B0604020202020204" pitchFamily="34" charset="0"/>
                </a:rPr>
                <a:t>TILS ≤ 10%</a:t>
              </a:r>
              <a:endParaRPr kumimoji="0" lang="en-US" altLang="en-US" sz="2000" b="1" i="0" u="none" strike="noStrike" cap="none" normalizeH="0" baseline="0" dirty="0" smtClean="0">
                <a:ln>
                  <a:noFill/>
                </a:ln>
                <a:solidFill>
                  <a:schemeClr val="tx1"/>
                </a:solidFill>
                <a:effectLst/>
                <a:latin typeface="Arial" panose="020B0604020202020204" pitchFamily="34" charset="0"/>
              </a:endParaRPr>
            </a:p>
          </p:txBody>
        </p:sp>
      </p:grpSp>
      <p:grpSp>
        <p:nvGrpSpPr>
          <p:cNvPr id="7" name="Group 6"/>
          <p:cNvGrpSpPr/>
          <p:nvPr/>
        </p:nvGrpSpPr>
        <p:grpSpPr>
          <a:xfrm>
            <a:off x="21564600" y="9113439"/>
            <a:ext cx="9520111" cy="4551287"/>
            <a:chOff x="21606891" y="9316040"/>
            <a:chExt cx="9520111" cy="4551287"/>
          </a:xfrm>
        </p:grpSpPr>
        <p:sp>
          <p:nvSpPr>
            <p:cNvPr id="358" name="Text Box 2170"/>
            <p:cNvSpPr txBox="1">
              <a:spLocks noChangeArrowheads="1"/>
            </p:cNvSpPr>
            <p:nvPr/>
          </p:nvSpPr>
          <p:spPr bwMode="auto">
            <a:xfrm>
              <a:off x="21606891" y="9316040"/>
              <a:ext cx="9479740" cy="566596"/>
            </a:xfrm>
            <a:prstGeom prst="rect">
              <a:avLst/>
            </a:prstGeom>
            <a:noFill/>
            <a:ln w="9525">
              <a:noFill/>
              <a:miter lim="800000"/>
              <a:headEnd/>
              <a:tailEnd/>
            </a:ln>
          </p:spPr>
          <p:txBody>
            <a:bodyPr wrap="square" lIns="134393" tIns="67198" rIns="134393" bIns="67198">
              <a:spAutoFit/>
            </a:bodyPr>
            <a:lstStyle/>
            <a:p>
              <a:pPr algn="ctr" defTabSz="1725169">
                <a:spcBef>
                  <a:spcPct val="20000"/>
                </a:spcBef>
              </a:pPr>
              <a:r>
                <a:rPr lang="en-US" sz="2800" b="1" dirty="0" smtClean="0">
                  <a:solidFill>
                    <a:schemeClr val="bg1"/>
                  </a:solidFill>
                </a:rPr>
                <a:t>Figure 2: DFS and OS by TIL </a:t>
              </a:r>
              <a:r>
                <a:rPr lang="en-US" sz="2800" b="1" dirty="0">
                  <a:solidFill>
                    <a:schemeClr val="bg1"/>
                  </a:solidFill>
                </a:rPr>
                <a:t>d</a:t>
              </a:r>
              <a:r>
                <a:rPr lang="en-US" sz="2800" b="1" dirty="0" smtClean="0">
                  <a:solidFill>
                    <a:schemeClr val="bg1"/>
                  </a:solidFill>
                </a:rPr>
                <a:t>ensity</a:t>
              </a:r>
              <a:endParaRPr lang="en-US" sz="2800" b="1" dirty="0">
                <a:solidFill>
                  <a:srgbClr val="FF0000"/>
                </a:solidFill>
              </a:endParaRPr>
            </a:p>
          </p:txBody>
        </p:sp>
        <p:grpSp>
          <p:nvGrpSpPr>
            <p:cNvPr id="2501" name="Group 424"/>
            <p:cNvGrpSpPr>
              <a:grpSpLocks noChangeAspect="1"/>
            </p:cNvGrpSpPr>
            <p:nvPr/>
          </p:nvGrpSpPr>
          <p:grpSpPr bwMode="auto">
            <a:xfrm>
              <a:off x="21737176" y="10250940"/>
              <a:ext cx="4508813" cy="3594096"/>
              <a:chOff x="13921" y="6605"/>
              <a:chExt cx="2408" cy="1730"/>
            </a:xfrm>
          </p:grpSpPr>
          <p:sp>
            <p:nvSpPr>
              <p:cNvPr id="2502" name="AutoShape 423"/>
              <p:cNvSpPr>
                <a:spLocks noChangeAspect="1" noChangeArrowheads="1" noTextEdit="1"/>
              </p:cNvSpPr>
              <p:nvPr/>
            </p:nvSpPr>
            <p:spPr bwMode="auto">
              <a:xfrm>
                <a:off x="13952" y="6606"/>
                <a:ext cx="237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3" name="Rectangle 425"/>
              <p:cNvSpPr>
                <a:spLocks noChangeArrowheads="1"/>
              </p:cNvSpPr>
              <p:nvPr/>
            </p:nvSpPr>
            <p:spPr bwMode="auto">
              <a:xfrm>
                <a:off x="13951" y="6605"/>
                <a:ext cx="2378" cy="1730"/>
              </a:xfrm>
              <a:prstGeom prst="rect">
                <a:avLst/>
              </a:prstGeom>
              <a:solidFill>
                <a:srgbClr val="EA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4" name="Rectangle 426"/>
              <p:cNvSpPr>
                <a:spLocks noChangeArrowheads="1"/>
              </p:cNvSpPr>
              <p:nvPr/>
            </p:nvSpPr>
            <p:spPr bwMode="auto">
              <a:xfrm>
                <a:off x="13952" y="6607"/>
                <a:ext cx="2375" cy="1727"/>
              </a:xfrm>
              <a:prstGeom prst="rect">
                <a:avLst/>
              </a:prstGeom>
              <a:solidFill>
                <a:schemeClr val="tx1"/>
              </a:solidFill>
              <a:ln w="4763">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05" name="Rectangle 427"/>
              <p:cNvSpPr>
                <a:spLocks noChangeArrowheads="1"/>
              </p:cNvSpPr>
              <p:nvPr/>
            </p:nvSpPr>
            <p:spPr bwMode="auto">
              <a:xfrm>
                <a:off x="14187" y="6773"/>
                <a:ext cx="2063" cy="1320"/>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06" name="Line 428"/>
              <p:cNvSpPr>
                <a:spLocks noChangeShapeType="1"/>
              </p:cNvSpPr>
              <p:nvPr/>
            </p:nvSpPr>
            <p:spPr bwMode="auto">
              <a:xfrm>
                <a:off x="14187" y="7749"/>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7" name="Line 429"/>
              <p:cNvSpPr>
                <a:spLocks noChangeShapeType="1"/>
              </p:cNvSpPr>
              <p:nvPr/>
            </p:nvSpPr>
            <p:spPr bwMode="auto">
              <a:xfrm>
                <a:off x="14187" y="7435"/>
                <a:ext cx="2063"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8" name="Line 430"/>
              <p:cNvSpPr>
                <a:spLocks noChangeShapeType="1"/>
              </p:cNvSpPr>
              <p:nvPr/>
            </p:nvSpPr>
            <p:spPr bwMode="auto">
              <a:xfrm>
                <a:off x="14187" y="7123"/>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9" name="Line 431"/>
              <p:cNvSpPr>
                <a:spLocks noChangeShapeType="1"/>
              </p:cNvSpPr>
              <p:nvPr/>
            </p:nvSpPr>
            <p:spPr bwMode="auto">
              <a:xfrm>
                <a:off x="14187" y="6810"/>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0" name="Freeform 432"/>
              <p:cNvSpPr>
                <a:spLocks/>
              </p:cNvSpPr>
              <p:nvPr/>
            </p:nvSpPr>
            <p:spPr bwMode="auto">
              <a:xfrm>
                <a:off x="14224" y="6810"/>
                <a:ext cx="2000" cy="448"/>
              </a:xfrm>
              <a:custGeom>
                <a:avLst/>
                <a:gdLst>
                  <a:gd name="T0" fmla="*/ 19 w 1389"/>
                  <a:gd name="T1" fmla="*/ 5 h 311"/>
                  <a:gd name="T2" fmla="*/ 68 w 1389"/>
                  <a:gd name="T3" fmla="*/ 14 h 311"/>
                  <a:gd name="T4" fmla="*/ 89 w 1389"/>
                  <a:gd name="T5" fmla="*/ 33 h 311"/>
                  <a:gd name="T6" fmla="*/ 114 w 1389"/>
                  <a:gd name="T7" fmla="*/ 43 h 311"/>
                  <a:gd name="T8" fmla="*/ 123 w 1389"/>
                  <a:gd name="T9" fmla="*/ 57 h 311"/>
                  <a:gd name="T10" fmla="*/ 139 w 1389"/>
                  <a:gd name="T11" fmla="*/ 71 h 311"/>
                  <a:gd name="T12" fmla="*/ 167 w 1389"/>
                  <a:gd name="T13" fmla="*/ 80 h 311"/>
                  <a:gd name="T14" fmla="*/ 199 w 1389"/>
                  <a:gd name="T15" fmla="*/ 90 h 311"/>
                  <a:gd name="T16" fmla="*/ 220 w 1389"/>
                  <a:gd name="T17" fmla="*/ 104 h 311"/>
                  <a:gd name="T18" fmla="*/ 349 w 1389"/>
                  <a:gd name="T19" fmla="*/ 114 h 311"/>
                  <a:gd name="T20" fmla="*/ 364 w 1389"/>
                  <a:gd name="T21" fmla="*/ 128 h 311"/>
                  <a:gd name="T22" fmla="*/ 379 w 1389"/>
                  <a:gd name="T23" fmla="*/ 137 h 311"/>
                  <a:gd name="T24" fmla="*/ 391 w 1389"/>
                  <a:gd name="T25" fmla="*/ 152 h 311"/>
                  <a:gd name="T26" fmla="*/ 445 w 1389"/>
                  <a:gd name="T27" fmla="*/ 161 h 311"/>
                  <a:gd name="T28" fmla="*/ 460 w 1389"/>
                  <a:gd name="T29" fmla="*/ 171 h 311"/>
                  <a:gd name="T30" fmla="*/ 503 w 1389"/>
                  <a:gd name="T31" fmla="*/ 180 h 311"/>
                  <a:gd name="T32" fmla="*/ 540 w 1389"/>
                  <a:gd name="T33" fmla="*/ 195 h 311"/>
                  <a:gd name="T34" fmla="*/ 552 w 1389"/>
                  <a:gd name="T35" fmla="*/ 199 h 311"/>
                  <a:gd name="T36" fmla="*/ 573 w 1389"/>
                  <a:gd name="T37" fmla="*/ 219 h 311"/>
                  <a:gd name="T38" fmla="*/ 685 w 1389"/>
                  <a:gd name="T39" fmla="*/ 224 h 311"/>
                  <a:gd name="T40" fmla="*/ 775 w 1389"/>
                  <a:gd name="T41" fmla="*/ 224 h 311"/>
                  <a:gd name="T42" fmla="*/ 788 w 1389"/>
                  <a:gd name="T43" fmla="*/ 224 h 311"/>
                  <a:gd name="T44" fmla="*/ 808 w 1389"/>
                  <a:gd name="T45" fmla="*/ 234 h 311"/>
                  <a:gd name="T46" fmla="*/ 827 w 1389"/>
                  <a:gd name="T47" fmla="*/ 239 h 311"/>
                  <a:gd name="T48" fmla="*/ 863 w 1389"/>
                  <a:gd name="T49" fmla="*/ 244 h 311"/>
                  <a:gd name="T50" fmla="*/ 880 w 1389"/>
                  <a:gd name="T51" fmla="*/ 244 h 311"/>
                  <a:gd name="T52" fmla="*/ 925 w 1389"/>
                  <a:gd name="T53" fmla="*/ 250 h 311"/>
                  <a:gd name="T54" fmla="*/ 972 w 1389"/>
                  <a:gd name="T55" fmla="*/ 260 h 311"/>
                  <a:gd name="T56" fmla="*/ 1008 w 1389"/>
                  <a:gd name="T57" fmla="*/ 260 h 311"/>
                  <a:gd name="T58" fmla="*/ 1034 w 1389"/>
                  <a:gd name="T59" fmla="*/ 266 h 311"/>
                  <a:gd name="T60" fmla="*/ 1046 w 1389"/>
                  <a:gd name="T61" fmla="*/ 266 h 311"/>
                  <a:gd name="T62" fmla="*/ 1076 w 1389"/>
                  <a:gd name="T63" fmla="*/ 272 h 311"/>
                  <a:gd name="T64" fmla="*/ 1094 w 1389"/>
                  <a:gd name="T65" fmla="*/ 278 h 311"/>
                  <a:gd name="T66" fmla="*/ 1120 w 1389"/>
                  <a:gd name="T67" fmla="*/ 284 h 311"/>
                  <a:gd name="T68" fmla="*/ 1131 w 1389"/>
                  <a:gd name="T69" fmla="*/ 290 h 311"/>
                  <a:gd name="T70" fmla="*/ 1185 w 1389"/>
                  <a:gd name="T71" fmla="*/ 290 h 311"/>
                  <a:gd name="T72" fmla="*/ 1212 w 1389"/>
                  <a:gd name="T73" fmla="*/ 290 h 311"/>
                  <a:gd name="T74" fmla="*/ 1250 w 1389"/>
                  <a:gd name="T75" fmla="*/ 290 h 311"/>
                  <a:gd name="T76" fmla="*/ 1265 w 1389"/>
                  <a:gd name="T77" fmla="*/ 296 h 311"/>
                  <a:gd name="T78" fmla="*/ 1273 w 1389"/>
                  <a:gd name="T79" fmla="*/ 296 h 311"/>
                  <a:gd name="T80" fmla="*/ 1277 w 1389"/>
                  <a:gd name="T81" fmla="*/ 303 h 311"/>
                  <a:gd name="T82" fmla="*/ 1290 w 1389"/>
                  <a:gd name="T83" fmla="*/ 303 h 311"/>
                  <a:gd name="T84" fmla="*/ 1296 w 1389"/>
                  <a:gd name="T85" fmla="*/ 311 h 311"/>
                  <a:gd name="T86" fmla="*/ 1313 w 1389"/>
                  <a:gd name="T87" fmla="*/ 311 h 311"/>
                  <a:gd name="T88" fmla="*/ 1314 w 1389"/>
                  <a:gd name="T89" fmla="*/ 311 h 311"/>
                  <a:gd name="T90" fmla="*/ 1332 w 1389"/>
                  <a:gd name="T91" fmla="*/ 311 h 311"/>
                  <a:gd name="T92" fmla="*/ 1334 w 1389"/>
                  <a:gd name="T93" fmla="*/ 311 h 311"/>
                  <a:gd name="T94" fmla="*/ 1338 w 1389"/>
                  <a:gd name="T95" fmla="*/ 311 h 311"/>
                  <a:gd name="T96" fmla="*/ 1341 w 1389"/>
                  <a:gd name="T97" fmla="*/ 311 h 311"/>
                  <a:gd name="T98" fmla="*/ 1343 w 1389"/>
                  <a:gd name="T99" fmla="*/ 311 h 311"/>
                  <a:gd name="T100" fmla="*/ 1351 w 1389"/>
                  <a:gd name="T101" fmla="*/ 311 h 311"/>
                  <a:gd name="T102" fmla="*/ 1361 w 1389"/>
                  <a:gd name="T103" fmla="*/ 311 h 311"/>
                  <a:gd name="T104" fmla="*/ 1367 w 1389"/>
                  <a:gd name="T105" fmla="*/ 311 h 311"/>
                  <a:gd name="T106" fmla="*/ 1383 w 1389"/>
                  <a:gd name="T107" fmla="*/ 311 h 311"/>
                  <a:gd name="T108" fmla="*/ 1389 w 1389"/>
                  <a:gd name="T109" fmla="*/ 31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9" h="311">
                    <a:moveTo>
                      <a:pt x="0" y="0"/>
                    </a:moveTo>
                    <a:lnTo>
                      <a:pt x="0" y="0"/>
                    </a:lnTo>
                    <a:lnTo>
                      <a:pt x="0" y="0"/>
                    </a:lnTo>
                    <a:lnTo>
                      <a:pt x="19" y="0"/>
                    </a:lnTo>
                    <a:lnTo>
                      <a:pt x="19" y="5"/>
                    </a:lnTo>
                    <a:lnTo>
                      <a:pt x="60" y="5"/>
                    </a:lnTo>
                    <a:lnTo>
                      <a:pt x="60" y="9"/>
                    </a:lnTo>
                    <a:lnTo>
                      <a:pt x="65" y="9"/>
                    </a:lnTo>
                    <a:lnTo>
                      <a:pt x="65" y="14"/>
                    </a:lnTo>
                    <a:lnTo>
                      <a:pt x="68" y="14"/>
                    </a:lnTo>
                    <a:lnTo>
                      <a:pt x="68" y="19"/>
                    </a:lnTo>
                    <a:lnTo>
                      <a:pt x="78" y="19"/>
                    </a:lnTo>
                    <a:lnTo>
                      <a:pt x="78" y="28"/>
                    </a:lnTo>
                    <a:lnTo>
                      <a:pt x="89" y="28"/>
                    </a:lnTo>
                    <a:lnTo>
                      <a:pt x="89" y="33"/>
                    </a:lnTo>
                    <a:lnTo>
                      <a:pt x="97" y="33"/>
                    </a:lnTo>
                    <a:lnTo>
                      <a:pt x="97" y="38"/>
                    </a:lnTo>
                    <a:lnTo>
                      <a:pt x="101" y="38"/>
                    </a:lnTo>
                    <a:lnTo>
                      <a:pt x="101" y="43"/>
                    </a:lnTo>
                    <a:lnTo>
                      <a:pt x="114" y="43"/>
                    </a:lnTo>
                    <a:lnTo>
                      <a:pt x="114" y="47"/>
                    </a:lnTo>
                    <a:lnTo>
                      <a:pt x="118" y="47"/>
                    </a:lnTo>
                    <a:lnTo>
                      <a:pt x="118" y="52"/>
                    </a:lnTo>
                    <a:lnTo>
                      <a:pt x="123" y="52"/>
                    </a:lnTo>
                    <a:lnTo>
                      <a:pt x="123" y="57"/>
                    </a:lnTo>
                    <a:lnTo>
                      <a:pt x="129" y="57"/>
                    </a:lnTo>
                    <a:lnTo>
                      <a:pt x="129" y="66"/>
                    </a:lnTo>
                    <a:lnTo>
                      <a:pt x="138" y="66"/>
                    </a:lnTo>
                    <a:lnTo>
                      <a:pt x="138" y="71"/>
                    </a:lnTo>
                    <a:lnTo>
                      <a:pt x="139" y="71"/>
                    </a:lnTo>
                    <a:lnTo>
                      <a:pt x="139" y="71"/>
                    </a:lnTo>
                    <a:lnTo>
                      <a:pt x="162" y="71"/>
                    </a:lnTo>
                    <a:lnTo>
                      <a:pt x="162" y="76"/>
                    </a:lnTo>
                    <a:lnTo>
                      <a:pt x="167" y="76"/>
                    </a:lnTo>
                    <a:lnTo>
                      <a:pt x="167" y="80"/>
                    </a:lnTo>
                    <a:lnTo>
                      <a:pt x="184" y="80"/>
                    </a:lnTo>
                    <a:lnTo>
                      <a:pt x="184" y="85"/>
                    </a:lnTo>
                    <a:lnTo>
                      <a:pt x="195" y="85"/>
                    </a:lnTo>
                    <a:lnTo>
                      <a:pt x="195" y="90"/>
                    </a:lnTo>
                    <a:lnTo>
                      <a:pt x="199" y="90"/>
                    </a:lnTo>
                    <a:lnTo>
                      <a:pt x="199" y="95"/>
                    </a:lnTo>
                    <a:lnTo>
                      <a:pt x="206" y="95"/>
                    </a:lnTo>
                    <a:lnTo>
                      <a:pt x="206" y="99"/>
                    </a:lnTo>
                    <a:lnTo>
                      <a:pt x="220" y="99"/>
                    </a:lnTo>
                    <a:lnTo>
                      <a:pt x="220" y="104"/>
                    </a:lnTo>
                    <a:lnTo>
                      <a:pt x="228" y="104"/>
                    </a:lnTo>
                    <a:lnTo>
                      <a:pt x="228" y="109"/>
                    </a:lnTo>
                    <a:lnTo>
                      <a:pt x="314" y="109"/>
                    </a:lnTo>
                    <a:lnTo>
                      <a:pt x="314" y="114"/>
                    </a:lnTo>
                    <a:lnTo>
                      <a:pt x="349" y="114"/>
                    </a:lnTo>
                    <a:lnTo>
                      <a:pt x="349" y="118"/>
                    </a:lnTo>
                    <a:lnTo>
                      <a:pt x="353" y="118"/>
                    </a:lnTo>
                    <a:lnTo>
                      <a:pt x="353" y="123"/>
                    </a:lnTo>
                    <a:lnTo>
                      <a:pt x="364" y="123"/>
                    </a:lnTo>
                    <a:lnTo>
                      <a:pt x="364" y="128"/>
                    </a:lnTo>
                    <a:lnTo>
                      <a:pt x="365" y="128"/>
                    </a:lnTo>
                    <a:lnTo>
                      <a:pt x="365" y="133"/>
                    </a:lnTo>
                    <a:lnTo>
                      <a:pt x="366" y="133"/>
                    </a:lnTo>
                    <a:lnTo>
                      <a:pt x="366" y="137"/>
                    </a:lnTo>
                    <a:lnTo>
                      <a:pt x="379" y="137"/>
                    </a:lnTo>
                    <a:lnTo>
                      <a:pt x="379" y="142"/>
                    </a:lnTo>
                    <a:lnTo>
                      <a:pt x="388" y="142"/>
                    </a:lnTo>
                    <a:lnTo>
                      <a:pt x="388" y="147"/>
                    </a:lnTo>
                    <a:lnTo>
                      <a:pt x="391" y="147"/>
                    </a:lnTo>
                    <a:lnTo>
                      <a:pt x="391" y="152"/>
                    </a:lnTo>
                    <a:lnTo>
                      <a:pt x="396" y="152"/>
                    </a:lnTo>
                    <a:lnTo>
                      <a:pt x="396" y="156"/>
                    </a:lnTo>
                    <a:lnTo>
                      <a:pt x="444" y="156"/>
                    </a:lnTo>
                    <a:lnTo>
                      <a:pt x="444" y="161"/>
                    </a:lnTo>
                    <a:lnTo>
                      <a:pt x="445" y="161"/>
                    </a:lnTo>
                    <a:lnTo>
                      <a:pt x="445" y="166"/>
                    </a:lnTo>
                    <a:lnTo>
                      <a:pt x="448" y="166"/>
                    </a:lnTo>
                    <a:lnTo>
                      <a:pt x="448" y="166"/>
                    </a:lnTo>
                    <a:lnTo>
                      <a:pt x="460" y="166"/>
                    </a:lnTo>
                    <a:lnTo>
                      <a:pt x="460" y="171"/>
                    </a:lnTo>
                    <a:lnTo>
                      <a:pt x="475" y="171"/>
                    </a:lnTo>
                    <a:lnTo>
                      <a:pt x="475" y="175"/>
                    </a:lnTo>
                    <a:lnTo>
                      <a:pt x="499" y="175"/>
                    </a:lnTo>
                    <a:lnTo>
                      <a:pt x="499" y="180"/>
                    </a:lnTo>
                    <a:lnTo>
                      <a:pt x="503" y="180"/>
                    </a:lnTo>
                    <a:lnTo>
                      <a:pt x="503" y="185"/>
                    </a:lnTo>
                    <a:lnTo>
                      <a:pt x="505" y="185"/>
                    </a:lnTo>
                    <a:lnTo>
                      <a:pt x="505" y="190"/>
                    </a:lnTo>
                    <a:lnTo>
                      <a:pt x="540" y="190"/>
                    </a:lnTo>
                    <a:lnTo>
                      <a:pt x="540" y="195"/>
                    </a:lnTo>
                    <a:lnTo>
                      <a:pt x="545" y="195"/>
                    </a:lnTo>
                    <a:lnTo>
                      <a:pt x="545" y="195"/>
                    </a:lnTo>
                    <a:lnTo>
                      <a:pt x="550" y="195"/>
                    </a:lnTo>
                    <a:lnTo>
                      <a:pt x="550" y="199"/>
                    </a:lnTo>
                    <a:lnTo>
                      <a:pt x="552" y="199"/>
                    </a:lnTo>
                    <a:lnTo>
                      <a:pt x="552" y="209"/>
                    </a:lnTo>
                    <a:lnTo>
                      <a:pt x="567" y="209"/>
                    </a:lnTo>
                    <a:lnTo>
                      <a:pt x="567" y="214"/>
                    </a:lnTo>
                    <a:lnTo>
                      <a:pt x="573" y="214"/>
                    </a:lnTo>
                    <a:lnTo>
                      <a:pt x="573" y="219"/>
                    </a:lnTo>
                    <a:lnTo>
                      <a:pt x="612" y="219"/>
                    </a:lnTo>
                    <a:lnTo>
                      <a:pt x="612" y="219"/>
                    </a:lnTo>
                    <a:lnTo>
                      <a:pt x="625" y="219"/>
                    </a:lnTo>
                    <a:lnTo>
                      <a:pt x="625" y="224"/>
                    </a:lnTo>
                    <a:lnTo>
                      <a:pt x="685" y="224"/>
                    </a:lnTo>
                    <a:lnTo>
                      <a:pt x="685" y="224"/>
                    </a:lnTo>
                    <a:lnTo>
                      <a:pt x="687" y="224"/>
                    </a:lnTo>
                    <a:lnTo>
                      <a:pt x="687" y="224"/>
                    </a:lnTo>
                    <a:lnTo>
                      <a:pt x="775" y="224"/>
                    </a:lnTo>
                    <a:lnTo>
                      <a:pt x="775" y="224"/>
                    </a:lnTo>
                    <a:lnTo>
                      <a:pt x="778" y="224"/>
                    </a:lnTo>
                    <a:lnTo>
                      <a:pt x="778" y="224"/>
                    </a:lnTo>
                    <a:lnTo>
                      <a:pt x="786" y="224"/>
                    </a:lnTo>
                    <a:lnTo>
                      <a:pt x="786" y="224"/>
                    </a:lnTo>
                    <a:lnTo>
                      <a:pt x="788" y="224"/>
                    </a:lnTo>
                    <a:lnTo>
                      <a:pt x="788" y="224"/>
                    </a:lnTo>
                    <a:lnTo>
                      <a:pt x="796" y="224"/>
                    </a:lnTo>
                    <a:lnTo>
                      <a:pt x="796" y="229"/>
                    </a:lnTo>
                    <a:lnTo>
                      <a:pt x="808" y="229"/>
                    </a:lnTo>
                    <a:lnTo>
                      <a:pt x="808" y="234"/>
                    </a:lnTo>
                    <a:lnTo>
                      <a:pt x="812" y="234"/>
                    </a:lnTo>
                    <a:lnTo>
                      <a:pt x="812" y="234"/>
                    </a:lnTo>
                    <a:lnTo>
                      <a:pt x="813" y="234"/>
                    </a:lnTo>
                    <a:lnTo>
                      <a:pt x="813" y="239"/>
                    </a:lnTo>
                    <a:lnTo>
                      <a:pt x="827" y="239"/>
                    </a:lnTo>
                    <a:lnTo>
                      <a:pt x="827" y="244"/>
                    </a:lnTo>
                    <a:lnTo>
                      <a:pt x="857" y="244"/>
                    </a:lnTo>
                    <a:lnTo>
                      <a:pt x="857" y="244"/>
                    </a:lnTo>
                    <a:lnTo>
                      <a:pt x="863" y="244"/>
                    </a:lnTo>
                    <a:lnTo>
                      <a:pt x="863" y="244"/>
                    </a:lnTo>
                    <a:lnTo>
                      <a:pt x="869" y="244"/>
                    </a:lnTo>
                    <a:lnTo>
                      <a:pt x="869" y="244"/>
                    </a:lnTo>
                    <a:lnTo>
                      <a:pt x="873" y="244"/>
                    </a:lnTo>
                    <a:lnTo>
                      <a:pt x="873" y="244"/>
                    </a:lnTo>
                    <a:lnTo>
                      <a:pt x="880" y="244"/>
                    </a:lnTo>
                    <a:lnTo>
                      <a:pt x="880" y="244"/>
                    </a:lnTo>
                    <a:lnTo>
                      <a:pt x="920" y="244"/>
                    </a:lnTo>
                    <a:lnTo>
                      <a:pt x="920" y="244"/>
                    </a:lnTo>
                    <a:lnTo>
                      <a:pt x="925" y="244"/>
                    </a:lnTo>
                    <a:lnTo>
                      <a:pt x="925" y="250"/>
                    </a:lnTo>
                    <a:lnTo>
                      <a:pt x="936" y="250"/>
                    </a:lnTo>
                    <a:lnTo>
                      <a:pt x="936" y="255"/>
                    </a:lnTo>
                    <a:lnTo>
                      <a:pt x="965" y="255"/>
                    </a:lnTo>
                    <a:lnTo>
                      <a:pt x="965" y="260"/>
                    </a:lnTo>
                    <a:lnTo>
                      <a:pt x="972" y="260"/>
                    </a:lnTo>
                    <a:lnTo>
                      <a:pt x="972" y="260"/>
                    </a:lnTo>
                    <a:lnTo>
                      <a:pt x="996" y="260"/>
                    </a:lnTo>
                    <a:lnTo>
                      <a:pt x="996" y="260"/>
                    </a:lnTo>
                    <a:lnTo>
                      <a:pt x="1008" y="260"/>
                    </a:lnTo>
                    <a:lnTo>
                      <a:pt x="1008" y="260"/>
                    </a:lnTo>
                    <a:lnTo>
                      <a:pt x="1015" y="260"/>
                    </a:lnTo>
                    <a:lnTo>
                      <a:pt x="1015" y="266"/>
                    </a:lnTo>
                    <a:lnTo>
                      <a:pt x="1032" y="266"/>
                    </a:lnTo>
                    <a:lnTo>
                      <a:pt x="1032" y="266"/>
                    </a:lnTo>
                    <a:lnTo>
                      <a:pt x="1034" y="266"/>
                    </a:lnTo>
                    <a:lnTo>
                      <a:pt x="1034" y="266"/>
                    </a:lnTo>
                    <a:lnTo>
                      <a:pt x="1041" y="266"/>
                    </a:lnTo>
                    <a:lnTo>
                      <a:pt x="1041" y="266"/>
                    </a:lnTo>
                    <a:lnTo>
                      <a:pt x="1046" y="266"/>
                    </a:lnTo>
                    <a:lnTo>
                      <a:pt x="1046" y="266"/>
                    </a:lnTo>
                    <a:lnTo>
                      <a:pt x="1061" y="266"/>
                    </a:lnTo>
                    <a:lnTo>
                      <a:pt x="1061" y="272"/>
                    </a:lnTo>
                    <a:lnTo>
                      <a:pt x="1062" y="272"/>
                    </a:lnTo>
                    <a:lnTo>
                      <a:pt x="1062" y="272"/>
                    </a:lnTo>
                    <a:lnTo>
                      <a:pt x="1076" y="272"/>
                    </a:lnTo>
                    <a:lnTo>
                      <a:pt x="1076" y="278"/>
                    </a:lnTo>
                    <a:lnTo>
                      <a:pt x="1084" y="278"/>
                    </a:lnTo>
                    <a:lnTo>
                      <a:pt x="1084" y="278"/>
                    </a:lnTo>
                    <a:lnTo>
                      <a:pt x="1094" y="278"/>
                    </a:lnTo>
                    <a:lnTo>
                      <a:pt x="1094" y="278"/>
                    </a:lnTo>
                    <a:lnTo>
                      <a:pt x="1109" y="278"/>
                    </a:lnTo>
                    <a:lnTo>
                      <a:pt x="1109" y="284"/>
                    </a:lnTo>
                    <a:lnTo>
                      <a:pt x="1111" y="284"/>
                    </a:lnTo>
                    <a:lnTo>
                      <a:pt x="1111" y="284"/>
                    </a:lnTo>
                    <a:lnTo>
                      <a:pt x="1120" y="284"/>
                    </a:lnTo>
                    <a:lnTo>
                      <a:pt x="1120" y="290"/>
                    </a:lnTo>
                    <a:lnTo>
                      <a:pt x="1126" y="290"/>
                    </a:lnTo>
                    <a:lnTo>
                      <a:pt x="1126" y="290"/>
                    </a:lnTo>
                    <a:lnTo>
                      <a:pt x="1131" y="290"/>
                    </a:lnTo>
                    <a:lnTo>
                      <a:pt x="1131" y="290"/>
                    </a:lnTo>
                    <a:lnTo>
                      <a:pt x="1138" y="290"/>
                    </a:lnTo>
                    <a:lnTo>
                      <a:pt x="1138" y="290"/>
                    </a:lnTo>
                    <a:lnTo>
                      <a:pt x="1174" y="290"/>
                    </a:lnTo>
                    <a:lnTo>
                      <a:pt x="1174" y="290"/>
                    </a:lnTo>
                    <a:lnTo>
                      <a:pt x="1185" y="290"/>
                    </a:lnTo>
                    <a:lnTo>
                      <a:pt x="1185" y="290"/>
                    </a:lnTo>
                    <a:lnTo>
                      <a:pt x="1197" y="290"/>
                    </a:lnTo>
                    <a:lnTo>
                      <a:pt x="1197" y="290"/>
                    </a:lnTo>
                    <a:lnTo>
                      <a:pt x="1212" y="290"/>
                    </a:lnTo>
                    <a:lnTo>
                      <a:pt x="1212" y="290"/>
                    </a:lnTo>
                    <a:lnTo>
                      <a:pt x="1216" y="290"/>
                    </a:lnTo>
                    <a:lnTo>
                      <a:pt x="1216" y="290"/>
                    </a:lnTo>
                    <a:lnTo>
                      <a:pt x="1237" y="290"/>
                    </a:lnTo>
                    <a:lnTo>
                      <a:pt x="1237" y="290"/>
                    </a:lnTo>
                    <a:lnTo>
                      <a:pt x="1250" y="290"/>
                    </a:lnTo>
                    <a:lnTo>
                      <a:pt x="1250" y="296"/>
                    </a:lnTo>
                    <a:lnTo>
                      <a:pt x="1256" y="296"/>
                    </a:lnTo>
                    <a:lnTo>
                      <a:pt x="1256" y="296"/>
                    </a:lnTo>
                    <a:lnTo>
                      <a:pt x="1265" y="296"/>
                    </a:lnTo>
                    <a:lnTo>
                      <a:pt x="1265" y="296"/>
                    </a:lnTo>
                    <a:lnTo>
                      <a:pt x="1269" y="296"/>
                    </a:lnTo>
                    <a:lnTo>
                      <a:pt x="1269" y="296"/>
                    </a:lnTo>
                    <a:lnTo>
                      <a:pt x="1272" y="296"/>
                    </a:lnTo>
                    <a:lnTo>
                      <a:pt x="1272" y="296"/>
                    </a:lnTo>
                    <a:lnTo>
                      <a:pt x="1273" y="296"/>
                    </a:lnTo>
                    <a:lnTo>
                      <a:pt x="1273" y="296"/>
                    </a:lnTo>
                    <a:lnTo>
                      <a:pt x="1275" y="296"/>
                    </a:lnTo>
                    <a:lnTo>
                      <a:pt x="1275" y="296"/>
                    </a:lnTo>
                    <a:lnTo>
                      <a:pt x="1277" y="296"/>
                    </a:lnTo>
                    <a:lnTo>
                      <a:pt x="1277" y="303"/>
                    </a:lnTo>
                    <a:lnTo>
                      <a:pt x="1279" y="303"/>
                    </a:lnTo>
                    <a:lnTo>
                      <a:pt x="1279" y="303"/>
                    </a:lnTo>
                    <a:lnTo>
                      <a:pt x="1281" y="303"/>
                    </a:lnTo>
                    <a:lnTo>
                      <a:pt x="1281" y="303"/>
                    </a:lnTo>
                    <a:lnTo>
                      <a:pt x="1290" y="303"/>
                    </a:lnTo>
                    <a:lnTo>
                      <a:pt x="1290" y="311"/>
                    </a:lnTo>
                    <a:lnTo>
                      <a:pt x="1293" y="311"/>
                    </a:lnTo>
                    <a:lnTo>
                      <a:pt x="1293" y="311"/>
                    </a:lnTo>
                    <a:lnTo>
                      <a:pt x="1296" y="311"/>
                    </a:lnTo>
                    <a:lnTo>
                      <a:pt x="1296" y="311"/>
                    </a:lnTo>
                    <a:lnTo>
                      <a:pt x="1300" y="311"/>
                    </a:lnTo>
                    <a:lnTo>
                      <a:pt x="1300" y="311"/>
                    </a:lnTo>
                    <a:lnTo>
                      <a:pt x="1302" y="311"/>
                    </a:lnTo>
                    <a:lnTo>
                      <a:pt x="1302" y="311"/>
                    </a:lnTo>
                    <a:lnTo>
                      <a:pt x="1313" y="311"/>
                    </a:lnTo>
                    <a:lnTo>
                      <a:pt x="1313" y="311"/>
                    </a:lnTo>
                    <a:lnTo>
                      <a:pt x="1314" y="311"/>
                    </a:lnTo>
                    <a:lnTo>
                      <a:pt x="1314" y="311"/>
                    </a:lnTo>
                    <a:lnTo>
                      <a:pt x="1314" y="311"/>
                    </a:lnTo>
                    <a:lnTo>
                      <a:pt x="1314" y="311"/>
                    </a:lnTo>
                    <a:lnTo>
                      <a:pt x="1323" y="311"/>
                    </a:lnTo>
                    <a:lnTo>
                      <a:pt x="1323" y="311"/>
                    </a:lnTo>
                    <a:lnTo>
                      <a:pt x="1331" y="311"/>
                    </a:lnTo>
                    <a:lnTo>
                      <a:pt x="1331" y="311"/>
                    </a:lnTo>
                    <a:lnTo>
                      <a:pt x="1332" y="311"/>
                    </a:lnTo>
                    <a:lnTo>
                      <a:pt x="1332" y="311"/>
                    </a:lnTo>
                    <a:lnTo>
                      <a:pt x="1334" y="311"/>
                    </a:lnTo>
                    <a:lnTo>
                      <a:pt x="1334" y="311"/>
                    </a:lnTo>
                    <a:lnTo>
                      <a:pt x="1334" y="311"/>
                    </a:lnTo>
                    <a:lnTo>
                      <a:pt x="1334" y="311"/>
                    </a:lnTo>
                    <a:lnTo>
                      <a:pt x="1336" y="311"/>
                    </a:lnTo>
                    <a:lnTo>
                      <a:pt x="1336" y="311"/>
                    </a:lnTo>
                    <a:lnTo>
                      <a:pt x="1337" y="311"/>
                    </a:lnTo>
                    <a:lnTo>
                      <a:pt x="1337" y="311"/>
                    </a:lnTo>
                    <a:lnTo>
                      <a:pt x="1338" y="311"/>
                    </a:lnTo>
                    <a:lnTo>
                      <a:pt x="1338" y="311"/>
                    </a:lnTo>
                    <a:lnTo>
                      <a:pt x="1338" y="311"/>
                    </a:lnTo>
                    <a:lnTo>
                      <a:pt x="1338" y="311"/>
                    </a:lnTo>
                    <a:lnTo>
                      <a:pt x="1341" y="311"/>
                    </a:lnTo>
                    <a:lnTo>
                      <a:pt x="1341" y="311"/>
                    </a:lnTo>
                    <a:lnTo>
                      <a:pt x="1342" y="311"/>
                    </a:lnTo>
                    <a:lnTo>
                      <a:pt x="1342" y="311"/>
                    </a:lnTo>
                    <a:lnTo>
                      <a:pt x="1342" y="311"/>
                    </a:lnTo>
                    <a:lnTo>
                      <a:pt x="1342" y="311"/>
                    </a:lnTo>
                    <a:lnTo>
                      <a:pt x="1343" y="311"/>
                    </a:lnTo>
                    <a:lnTo>
                      <a:pt x="1343" y="311"/>
                    </a:lnTo>
                    <a:lnTo>
                      <a:pt x="1344" y="311"/>
                    </a:lnTo>
                    <a:lnTo>
                      <a:pt x="1344" y="311"/>
                    </a:lnTo>
                    <a:lnTo>
                      <a:pt x="1351" y="311"/>
                    </a:lnTo>
                    <a:lnTo>
                      <a:pt x="1351" y="311"/>
                    </a:lnTo>
                    <a:lnTo>
                      <a:pt x="1353" y="311"/>
                    </a:lnTo>
                    <a:lnTo>
                      <a:pt x="1353" y="311"/>
                    </a:lnTo>
                    <a:lnTo>
                      <a:pt x="1354" y="311"/>
                    </a:lnTo>
                    <a:lnTo>
                      <a:pt x="1354" y="311"/>
                    </a:lnTo>
                    <a:lnTo>
                      <a:pt x="1361" y="311"/>
                    </a:lnTo>
                    <a:lnTo>
                      <a:pt x="1361" y="311"/>
                    </a:lnTo>
                    <a:lnTo>
                      <a:pt x="1364" y="311"/>
                    </a:lnTo>
                    <a:lnTo>
                      <a:pt x="1364" y="311"/>
                    </a:lnTo>
                    <a:lnTo>
                      <a:pt x="1367" y="311"/>
                    </a:lnTo>
                    <a:lnTo>
                      <a:pt x="1367" y="311"/>
                    </a:lnTo>
                    <a:lnTo>
                      <a:pt x="1374" y="311"/>
                    </a:lnTo>
                    <a:lnTo>
                      <a:pt x="1374" y="311"/>
                    </a:lnTo>
                    <a:lnTo>
                      <a:pt x="1378" y="311"/>
                    </a:lnTo>
                    <a:lnTo>
                      <a:pt x="1378" y="311"/>
                    </a:lnTo>
                    <a:lnTo>
                      <a:pt x="1383" y="311"/>
                    </a:lnTo>
                    <a:lnTo>
                      <a:pt x="1383" y="311"/>
                    </a:lnTo>
                    <a:lnTo>
                      <a:pt x="1389" y="311"/>
                    </a:lnTo>
                    <a:lnTo>
                      <a:pt x="1389" y="311"/>
                    </a:lnTo>
                    <a:lnTo>
                      <a:pt x="1389" y="311"/>
                    </a:lnTo>
                    <a:lnTo>
                      <a:pt x="1389" y="311"/>
                    </a:lnTo>
                  </a:path>
                </a:pathLst>
              </a:custGeom>
              <a:noFill/>
              <a:ln w="1587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1" name="Freeform 433"/>
              <p:cNvSpPr>
                <a:spLocks/>
              </p:cNvSpPr>
              <p:nvPr/>
            </p:nvSpPr>
            <p:spPr bwMode="auto">
              <a:xfrm>
                <a:off x="14224" y="6810"/>
                <a:ext cx="2002" cy="565"/>
              </a:xfrm>
              <a:custGeom>
                <a:avLst/>
                <a:gdLst>
                  <a:gd name="T0" fmla="*/ 34 w 1390"/>
                  <a:gd name="T1" fmla="*/ 4 h 392"/>
                  <a:gd name="T2" fmla="*/ 64 w 1390"/>
                  <a:gd name="T3" fmla="*/ 15 h 392"/>
                  <a:gd name="T4" fmla="*/ 70 w 1390"/>
                  <a:gd name="T5" fmla="*/ 26 h 392"/>
                  <a:gd name="T6" fmla="*/ 75 w 1390"/>
                  <a:gd name="T7" fmla="*/ 36 h 392"/>
                  <a:gd name="T8" fmla="*/ 81 w 1390"/>
                  <a:gd name="T9" fmla="*/ 51 h 392"/>
                  <a:gd name="T10" fmla="*/ 95 w 1390"/>
                  <a:gd name="T11" fmla="*/ 62 h 392"/>
                  <a:gd name="T12" fmla="*/ 99 w 1390"/>
                  <a:gd name="T13" fmla="*/ 73 h 392"/>
                  <a:gd name="T14" fmla="*/ 110 w 1390"/>
                  <a:gd name="T15" fmla="*/ 84 h 392"/>
                  <a:gd name="T16" fmla="*/ 117 w 1390"/>
                  <a:gd name="T17" fmla="*/ 95 h 392"/>
                  <a:gd name="T18" fmla="*/ 129 w 1390"/>
                  <a:gd name="T19" fmla="*/ 106 h 392"/>
                  <a:gd name="T20" fmla="*/ 158 w 1390"/>
                  <a:gd name="T21" fmla="*/ 117 h 392"/>
                  <a:gd name="T22" fmla="*/ 173 w 1390"/>
                  <a:gd name="T23" fmla="*/ 128 h 392"/>
                  <a:gd name="T24" fmla="*/ 178 w 1390"/>
                  <a:gd name="T25" fmla="*/ 139 h 392"/>
                  <a:gd name="T26" fmla="*/ 192 w 1390"/>
                  <a:gd name="T27" fmla="*/ 150 h 392"/>
                  <a:gd name="T28" fmla="*/ 203 w 1390"/>
                  <a:gd name="T29" fmla="*/ 161 h 392"/>
                  <a:gd name="T30" fmla="*/ 215 w 1390"/>
                  <a:gd name="T31" fmla="*/ 172 h 392"/>
                  <a:gd name="T32" fmla="*/ 240 w 1390"/>
                  <a:gd name="T33" fmla="*/ 182 h 392"/>
                  <a:gd name="T34" fmla="*/ 268 w 1390"/>
                  <a:gd name="T35" fmla="*/ 197 h 392"/>
                  <a:gd name="T36" fmla="*/ 315 w 1390"/>
                  <a:gd name="T37" fmla="*/ 212 h 392"/>
                  <a:gd name="T38" fmla="*/ 347 w 1390"/>
                  <a:gd name="T39" fmla="*/ 223 h 392"/>
                  <a:gd name="T40" fmla="*/ 365 w 1390"/>
                  <a:gd name="T41" fmla="*/ 234 h 392"/>
                  <a:gd name="T42" fmla="*/ 409 w 1390"/>
                  <a:gd name="T43" fmla="*/ 245 h 392"/>
                  <a:gd name="T44" fmla="*/ 427 w 1390"/>
                  <a:gd name="T45" fmla="*/ 252 h 392"/>
                  <a:gd name="T46" fmla="*/ 484 w 1390"/>
                  <a:gd name="T47" fmla="*/ 263 h 392"/>
                  <a:gd name="T48" fmla="*/ 557 w 1390"/>
                  <a:gd name="T49" fmla="*/ 274 h 392"/>
                  <a:gd name="T50" fmla="*/ 577 w 1390"/>
                  <a:gd name="T51" fmla="*/ 274 h 392"/>
                  <a:gd name="T52" fmla="*/ 644 w 1390"/>
                  <a:gd name="T53" fmla="*/ 278 h 392"/>
                  <a:gd name="T54" fmla="*/ 706 w 1390"/>
                  <a:gd name="T55" fmla="*/ 281 h 392"/>
                  <a:gd name="T56" fmla="*/ 748 w 1390"/>
                  <a:gd name="T57" fmla="*/ 289 h 392"/>
                  <a:gd name="T58" fmla="*/ 762 w 1390"/>
                  <a:gd name="T59" fmla="*/ 293 h 392"/>
                  <a:gd name="T60" fmla="*/ 818 w 1390"/>
                  <a:gd name="T61" fmla="*/ 301 h 392"/>
                  <a:gd name="T62" fmla="*/ 846 w 1390"/>
                  <a:gd name="T63" fmla="*/ 309 h 392"/>
                  <a:gd name="T64" fmla="*/ 909 w 1390"/>
                  <a:gd name="T65" fmla="*/ 321 h 392"/>
                  <a:gd name="T66" fmla="*/ 939 w 1390"/>
                  <a:gd name="T67" fmla="*/ 325 h 392"/>
                  <a:gd name="T68" fmla="*/ 1030 w 1390"/>
                  <a:gd name="T69" fmla="*/ 337 h 392"/>
                  <a:gd name="T70" fmla="*/ 1109 w 1390"/>
                  <a:gd name="T71" fmla="*/ 337 h 392"/>
                  <a:gd name="T72" fmla="*/ 1143 w 1390"/>
                  <a:gd name="T73" fmla="*/ 337 h 392"/>
                  <a:gd name="T74" fmla="*/ 1167 w 1390"/>
                  <a:gd name="T75" fmla="*/ 337 h 392"/>
                  <a:gd name="T76" fmla="*/ 1176 w 1390"/>
                  <a:gd name="T77" fmla="*/ 346 h 392"/>
                  <a:gd name="T78" fmla="*/ 1239 w 1390"/>
                  <a:gd name="T79" fmla="*/ 355 h 392"/>
                  <a:gd name="T80" fmla="*/ 1254 w 1390"/>
                  <a:gd name="T81" fmla="*/ 359 h 392"/>
                  <a:gd name="T82" fmla="*/ 1272 w 1390"/>
                  <a:gd name="T83" fmla="*/ 359 h 392"/>
                  <a:gd name="T84" fmla="*/ 1289 w 1390"/>
                  <a:gd name="T85" fmla="*/ 359 h 392"/>
                  <a:gd name="T86" fmla="*/ 1297 w 1390"/>
                  <a:gd name="T87" fmla="*/ 364 h 392"/>
                  <a:gd name="T88" fmla="*/ 1314 w 1390"/>
                  <a:gd name="T89" fmla="*/ 369 h 392"/>
                  <a:gd name="T90" fmla="*/ 1318 w 1390"/>
                  <a:gd name="T91" fmla="*/ 369 h 392"/>
                  <a:gd name="T92" fmla="*/ 1323 w 1390"/>
                  <a:gd name="T93" fmla="*/ 369 h 392"/>
                  <a:gd name="T94" fmla="*/ 1339 w 1390"/>
                  <a:gd name="T95" fmla="*/ 374 h 392"/>
                  <a:gd name="T96" fmla="*/ 1351 w 1390"/>
                  <a:gd name="T97" fmla="*/ 380 h 392"/>
                  <a:gd name="T98" fmla="*/ 1363 w 1390"/>
                  <a:gd name="T99" fmla="*/ 380 h 392"/>
                  <a:gd name="T100" fmla="*/ 1370 w 1390"/>
                  <a:gd name="T101" fmla="*/ 380 h 392"/>
                  <a:gd name="T102" fmla="*/ 1373 w 1390"/>
                  <a:gd name="T103" fmla="*/ 386 h 392"/>
                  <a:gd name="T104" fmla="*/ 1381 w 1390"/>
                  <a:gd name="T105" fmla="*/ 392 h 392"/>
                  <a:gd name="T106" fmla="*/ 1387 w 1390"/>
                  <a:gd name="T107"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0" h="392">
                    <a:moveTo>
                      <a:pt x="0" y="0"/>
                    </a:moveTo>
                    <a:lnTo>
                      <a:pt x="0" y="0"/>
                    </a:lnTo>
                    <a:lnTo>
                      <a:pt x="0" y="0"/>
                    </a:lnTo>
                    <a:lnTo>
                      <a:pt x="18" y="0"/>
                    </a:lnTo>
                    <a:lnTo>
                      <a:pt x="18" y="4"/>
                    </a:lnTo>
                    <a:lnTo>
                      <a:pt x="34" y="4"/>
                    </a:lnTo>
                    <a:lnTo>
                      <a:pt x="34" y="7"/>
                    </a:lnTo>
                    <a:lnTo>
                      <a:pt x="35" y="7"/>
                    </a:lnTo>
                    <a:lnTo>
                      <a:pt x="35" y="11"/>
                    </a:lnTo>
                    <a:lnTo>
                      <a:pt x="46" y="11"/>
                    </a:lnTo>
                    <a:lnTo>
                      <a:pt x="46" y="15"/>
                    </a:lnTo>
                    <a:lnTo>
                      <a:pt x="64" y="15"/>
                    </a:lnTo>
                    <a:lnTo>
                      <a:pt x="64" y="18"/>
                    </a:lnTo>
                    <a:lnTo>
                      <a:pt x="66" y="18"/>
                    </a:lnTo>
                    <a:lnTo>
                      <a:pt x="66" y="22"/>
                    </a:lnTo>
                    <a:lnTo>
                      <a:pt x="68" y="22"/>
                    </a:lnTo>
                    <a:lnTo>
                      <a:pt x="68" y="26"/>
                    </a:lnTo>
                    <a:lnTo>
                      <a:pt x="70" y="26"/>
                    </a:lnTo>
                    <a:lnTo>
                      <a:pt x="70" y="29"/>
                    </a:lnTo>
                    <a:lnTo>
                      <a:pt x="71" y="29"/>
                    </a:lnTo>
                    <a:lnTo>
                      <a:pt x="71" y="33"/>
                    </a:lnTo>
                    <a:lnTo>
                      <a:pt x="71" y="33"/>
                    </a:lnTo>
                    <a:lnTo>
                      <a:pt x="71" y="36"/>
                    </a:lnTo>
                    <a:lnTo>
                      <a:pt x="75" y="36"/>
                    </a:lnTo>
                    <a:lnTo>
                      <a:pt x="75" y="44"/>
                    </a:lnTo>
                    <a:lnTo>
                      <a:pt x="78" y="44"/>
                    </a:lnTo>
                    <a:lnTo>
                      <a:pt x="78" y="47"/>
                    </a:lnTo>
                    <a:lnTo>
                      <a:pt x="80" y="47"/>
                    </a:lnTo>
                    <a:lnTo>
                      <a:pt x="80" y="51"/>
                    </a:lnTo>
                    <a:lnTo>
                      <a:pt x="81" y="51"/>
                    </a:lnTo>
                    <a:lnTo>
                      <a:pt x="81" y="55"/>
                    </a:lnTo>
                    <a:lnTo>
                      <a:pt x="85" y="55"/>
                    </a:lnTo>
                    <a:lnTo>
                      <a:pt x="85" y="58"/>
                    </a:lnTo>
                    <a:lnTo>
                      <a:pt x="91" y="58"/>
                    </a:lnTo>
                    <a:lnTo>
                      <a:pt x="91" y="62"/>
                    </a:lnTo>
                    <a:lnTo>
                      <a:pt x="95" y="62"/>
                    </a:lnTo>
                    <a:lnTo>
                      <a:pt x="95" y="66"/>
                    </a:lnTo>
                    <a:lnTo>
                      <a:pt x="96" y="66"/>
                    </a:lnTo>
                    <a:lnTo>
                      <a:pt x="96" y="69"/>
                    </a:lnTo>
                    <a:lnTo>
                      <a:pt x="97" y="69"/>
                    </a:lnTo>
                    <a:lnTo>
                      <a:pt x="97" y="73"/>
                    </a:lnTo>
                    <a:lnTo>
                      <a:pt x="99" y="73"/>
                    </a:lnTo>
                    <a:lnTo>
                      <a:pt x="99" y="77"/>
                    </a:lnTo>
                    <a:lnTo>
                      <a:pt x="100" y="77"/>
                    </a:lnTo>
                    <a:lnTo>
                      <a:pt x="100" y="80"/>
                    </a:lnTo>
                    <a:lnTo>
                      <a:pt x="105" y="80"/>
                    </a:lnTo>
                    <a:lnTo>
                      <a:pt x="105" y="84"/>
                    </a:lnTo>
                    <a:lnTo>
                      <a:pt x="110" y="84"/>
                    </a:lnTo>
                    <a:lnTo>
                      <a:pt x="110" y="87"/>
                    </a:lnTo>
                    <a:lnTo>
                      <a:pt x="112" y="87"/>
                    </a:lnTo>
                    <a:lnTo>
                      <a:pt x="112" y="91"/>
                    </a:lnTo>
                    <a:lnTo>
                      <a:pt x="112" y="91"/>
                    </a:lnTo>
                    <a:lnTo>
                      <a:pt x="112" y="95"/>
                    </a:lnTo>
                    <a:lnTo>
                      <a:pt x="117" y="95"/>
                    </a:lnTo>
                    <a:lnTo>
                      <a:pt x="117" y="98"/>
                    </a:lnTo>
                    <a:lnTo>
                      <a:pt x="124" y="98"/>
                    </a:lnTo>
                    <a:lnTo>
                      <a:pt x="124" y="102"/>
                    </a:lnTo>
                    <a:lnTo>
                      <a:pt x="128" y="102"/>
                    </a:lnTo>
                    <a:lnTo>
                      <a:pt x="128" y="106"/>
                    </a:lnTo>
                    <a:lnTo>
                      <a:pt x="129" y="106"/>
                    </a:lnTo>
                    <a:lnTo>
                      <a:pt x="129" y="109"/>
                    </a:lnTo>
                    <a:lnTo>
                      <a:pt x="145" y="109"/>
                    </a:lnTo>
                    <a:lnTo>
                      <a:pt x="145" y="113"/>
                    </a:lnTo>
                    <a:lnTo>
                      <a:pt x="148" y="113"/>
                    </a:lnTo>
                    <a:lnTo>
                      <a:pt x="148" y="117"/>
                    </a:lnTo>
                    <a:lnTo>
                      <a:pt x="158" y="117"/>
                    </a:lnTo>
                    <a:lnTo>
                      <a:pt x="158" y="120"/>
                    </a:lnTo>
                    <a:lnTo>
                      <a:pt x="158" y="120"/>
                    </a:lnTo>
                    <a:lnTo>
                      <a:pt x="158" y="124"/>
                    </a:lnTo>
                    <a:lnTo>
                      <a:pt x="165" y="124"/>
                    </a:lnTo>
                    <a:lnTo>
                      <a:pt x="165" y="128"/>
                    </a:lnTo>
                    <a:lnTo>
                      <a:pt x="173" y="128"/>
                    </a:lnTo>
                    <a:lnTo>
                      <a:pt x="173" y="131"/>
                    </a:lnTo>
                    <a:lnTo>
                      <a:pt x="174" y="131"/>
                    </a:lnTo>
                    <a:lnTo>
                      <a:pt x="174" y="135"/>
                    </a:lnTo>
                    <a:lnTo>
                      <a:pt x="177" y="135"/>
                    </a:lnTo>
                    <a:lnTo>
                      <a:pt x="177" y="139"/>
                    </a:lnTo>
                    <a:lnTo>
                      <a:pt x="178" y="139"/>
                    </a:lnTo>
                    <a:lnTo>
                      <a:pt x="178" y="142"/>
                    </a:lnTo>
                    <a:lnTo>
                      <a:pt x="182" y="142"/>
                    </a:lnTo>
                    <a:lnTo>
                      <a:pt x="182" y="146"/>
                    </a:lnTo>
                    <a:lnTo>
                      <a:pt x="185" y="146"/>
                    </a:lnTo>
                    <a:lnTo>
                      <a:pt x="185" y="150"/>
                    </a:lnTo>
                    <a:lnTo>
                      <a:pt x="192" y="150"/>
                    </a:lnTo>
                    <a:lnTo>
                      <a:pt x="192" y="153"/>
                    </a:lnTo>
                    <a:lnTo>
                      <a:pt x="194" y="153"/>
                    </a:lnTo>
                    <a:lnTo>
                      <a:pt x="194" y="157"/>
                    </a:lnTo>
                    <a:lnTo>
                      <a:pt x="198" y="157"/>
                    </a:lnTo>
                    <a:lnTo>
                      <a:pt x="198" y="161"/>
                    </a:lnTo>
                    <a:lnTo>
                      <a:pt x="203" y="161"/>
                    </a:lnTo>
                    <a:lnTo>
                      <a:pt x="203" y="164"/>
                    </a:lnTo>
                    <a:lnTo>
                      <a:pt x="204" y="164"/>
                    </a:lnTo>
                    <a:lnTo>
                      <a:pt x="204" y="168"/>
                    </a:lnTo>
                    <a:lnTo>
                      <a:pt x="204" y="168"/>
                    </a:lnTo>
                    <a:lnTo>
                      <a:pt x="204" y="172"/>
                    </a:lnTo>
                    <a:lnTo>
                      <a:pt x="215" y="172"/>
                    </a:lnTo>
                    <a:lnTo>
                      <a:pt x="215" y="175"/>
                    </a:lnTo>
                    <a:lnTo>
                      <a:pt x="221" y="175"/>
                    </a:lnTo>
                    <a:lnTo>
                      <a:pt x="221" y="179"/>
                    </a:lnTo>
                    <a:lnTo>
                      <a:pt x="228" y="179"/>
                    </a:lnTo>
                    <a:lnTo>
                      <a:pt x="228" y="182"/>
                    </a:lnTo>
                    <a:lnTo>
                      <a:pt x="240" y="182"/>
                    </a:lnTo>
                    <a:lnTo>
                      <a:pt x="240" y="190"/>
                    </a:lnTo>
                    <a:lnTo>
                      <a:pt x="246" y="190"/>
                    </a:lnTo>
                    <a:lnTo>
                      <a:pt x="246" y="193"/>
                    </a:lnTo>
                    <a:lnTo>
                      <a:pt x="256" y="193"/>
                    </a:lnTo>
                    <a:lnTo>
                      <a:pt x="256" y="197"/>
                    </a:lnTo>
                    <a:lnTo>
                      <a:pt x="268" y="197"/>
                    </a:lnTo>
                    <a:lnTo>
                      <a:pt x="268" y="204"/>
                    </a:lnTo>
                    <a:lnTo>
                      <a:pt x="271" y="204"/>
                    </a:lnTo>
                    <a:lnTo>
                      <a:pt x="271" y="208"/>
                    </a:lnTo>
                    <a:lnTo>
                      <a:pt x="276" y="208"/>
                    </a:lnTo>
                    <a:lnTo>
                      <a:pt x="276" y="212"/>
                    </a:lnTo>
                    <a:lnTo>
                      <a:pt x="315" y="212"/>
                    </a:lnTo>
                    <a:lnTo>
                      <a:pt x="315" y="215"/>
                    </a:lnTo>
                    <a:lnTo>
                      <a:pt x="317" y="215"/>
                    </a:lnTo>
                    <a:lnTo>
                      <a:pt x="317" y="219"/>
                    </a:lnTo>
                    <a:lnTo>
                      <a:pt x="328" y="219"/>
                    </a:lnTo>
                    <a:lnTo>
                      <a:pt x="328" y="223"/>
                    </a:lnTo>
                    <a:lnTo>
                      <a:pt x="347" y="223"/>
                    </a:lnTo>
                    <a:lnTo>
                      <a:pt x="347" y="226"/>
                    </a:lnTo>
                    <a:lnTo>
                      <a:pt x="358" y="226"/>
                    </a:lnTo>
                    <a:lnTo>
                      <a:pt x="358" y="230"/>
                    </a:lnTo>
                    <a:lnTo>
                      <a:pt x="363" y="230"/>
                    </a:lnTo>
                    <a:lnTo>
                      <a:pt x="363" y="234"/>
                    </a:lnTo>
                    <a:lnTo>
                      <a:pt x="365" y="234"/>
                    </a:lnTo>
                    <a:lnTo>
                      <a:pt x="365" y="237"/>
                    </a:lnTo>
                    <a:lnTo>
                      <a:pt x="389" y="237"/>
                    </a:lnTo>
                    <a:lnTo>
                      <a:pt x="389" y="241"/>
                    </a:lnTo>
                    <a:lnTo>
                      <a:pt x="392" y="241"/>
                    </a:lnTo>
                    <a:lnTo>
                      <a:pt x="392" y="245"/>
                    </a:lnTo>
                    <a:lnTo>
                      <a:pt x="409" y="245"/>
                    </a:lnTo>
                    <a:lnTo>
                      <a:pt x="409" y="248"/>
                    </a:lnTo>
                    <a:lnTo>
                      <a:pt x="413" y="248"/>
                    </a:lnTo>
                    <a:lnTo>
                      <a:pt x="413" y="248"/>
                    </a:lnTo>
                    <a:lnTo>
                      <a:pt x="422" y="248"/>
                    </a:lnTo>
                    <a:lnTo>
                      <a:pt x="422" y="252"/>
                    </a:lnTo>
                    <a:lnTo>
                      <a:pt x="427" y="252"/>
                    </a:lnTo>
                    <a:lnTo>
                      <a:pt x="427" y="256"/>
                    </a:lnTo>
                    <a:lnTo>
                      <a:pt x="456" y="256"/>
                    </a:lnTo>
                    <a:lnTo>
                      <a:pt x="456" y="259"/>
                    </a:lnTo>
                    <a:lnTo>
                      <a:pt x="458" y="259"/>
                    </a:lnTo>
                    <a:lnTo>
                      <a:pt x="458" y="263"/>
                    </a:lnTo>
                    <a:lnTo>
                      <a:pt x="484" y="263"/>
                    </a:lnTo>
                    <a:lnTo>
                      <a:pt x="484" y="267"/>
                    </a:lnTo>
                    <a:lnTo>
                      <a:pt x="492" y="267"/>
                    </a:lnTo>
                    <a:lnTo>
                      <a:pt x="492" y="270"/>
                    </a:lnTo>
                    <a:lnTo>
                      <a:pt x="539" y="270"/>
                    </a:lnTo>
                    <a:lnTo>
                      <a:pt x="539" y="274"/>
                    </a:lnTo>
                    <a:lnTo>
                      <a:pt x="557" y="274"/>
                    </a:lnTo>
                    <a:lnTo>
                      <a:pt x="557" y="274"/>
                    </a:lnTo>
                    <a:lnTo>
                      <a:pt x="560" y="274"/>
                    </a:lnTo>
                    <a:lnTo>
                      <a:pt x="560" y="274"/>
                    </a:lnTo>
                    <a:lnTo>
                      <a:pt x="572" y="274"/>
                    </a:lnTo>
                    <a:lnTo>
                      <a:pt x="572" y="274"/>
                    </a:lnTo>
                    <a:lnTo>
                      <a:pt x="577" y="274"/>
                    </a:lnTo>
                    <a:lnTo>
                      <a:pt x="577" y="278"/>
                    </a:lnTo>
                    <a:lnTo>
                      <a:pt x="610" y="278"/>
                    </a:lnTo>
                    <a:lnTo>
                      <a:pt x="610" y="278"/>
                    </a:lnTo>
                    <a:lnTo>
                      <a:pt x="642" y="278"/>
                    </a:lnTo>
                    <a:lnTo>
                      <a:pt x="642" y="278"/>
                    </a:lnTo>
                    <a:lnTo>
                      <a:pt x="644" y="278"/>
                    </a:lnTo>
                    <a:lnTo>
                      <a:pt x="644" y="278"/>
                    </a:lnTo>
                    <a:lnTo>
                      <a:pt x="656" y="278"/>
                    </a:lnTo>
                    <a:lnTo>
                      <a:pt x="656" y="278"/>
                    </a:lnTo>
                    <a:lnTo>
                      <a:pt x="686" y="278"/>
                    </a:lnTo>
                    <a:lnTo>
                      <a:pt x="686" y="281"/>
                    </a:lnTo>
                    <a:lnTo>
                      <a:pt x="706" y="281"/>
                    </a:lnTo>
                    <a:lnTo>
                      <a:pt x="706" y="281"/>
                    </a:lnTo>
                    <a:lnTo>
                      <a:pt x="722" y="281"/>
                    </a:lnTo>
                    <a:lnTo>
                      <a:pt x="722" y="285"/>
                    </a:lnTo>
                    <a:lnTo>
                      <a:pt x="734" y="285"/>
                    </a:lnTo>
                    <a:lnTo>
                      <a:pt x="734" y="289"/>
                    </a:lnTo>
                    <a:lnTo>
                      <a:pt x="748" y="289"/>
                    </a:lnTo>
                    <a:lnTo>
                      <a:pt x="748" y="293"/>
                    </a:lnTo>
                    <a:lnTo>
                      <a:pt x="748" y="293"/>
                    </a:lnTo>
                    <a:lnTo>
                      <a:pt x="748" y="293"/>
                    </a:lnTo>
                    <a:lnTo>
                      <a:pt x="751" y="293"/>
                    </a:lnTo>
                    <a:lnTo>
                      <a:pt x="751" y="293"/>
                    </a:lnTo>
                    <a:lnTo>
                      <a:pt x="762" y="293"/>
                    </a:lnTo>
                    <a:lnTo>
                      <a:pt x="762" y="297"/>
                    </a:lnTo>
                    <a:lnTo>
                      <a:pt x="811" y="297"/>
                    </a:lnTo>
                    <a:lnTo>
                      <a:pt x="811" y="301"/>
                    </a:lnTo>
                    <a:lnTo>
                      <a:pt x="813" y="301"/>
                    </a:lnTo>
                    <a:lnTo>
                      <a:pt x="813" y="301"/>
                    </a:lnTo>
                    <a:lnTo>
                      <a:pt x="818" y="301"/>
                    </a:lnTo>
                    <a:lnTo>
                      <a:pt x="818" y="305"/>
                    </a:lnTo>
                    <a:lnTo>
                      <a:pt x="837" y="305"/>
                    </a:lnTo>
                    <a:lnTo>
                      <a:pt x="837" y="309"/>
                    </a:lnTo>
                    <a:lnTo>
                      <a:pt x="843" y="309"/>
                    </a:lnTo>
                    <a:lnTo>
                      <a:pt x="843" y="309"/>
                    </a:lnTo>
                    <a:lnTo>
                      <a:pt x="846" y="309"/>
                    </a:lnTo>
                    <a:lnTo>
                      <a:pt x="846" y="313"/>
                    </a:lnTo>
                    <a:lnTo>
                      <a:pt x="895" y="313"/>
                    </a:lnTo>
                    <a:lnTo>
                      <a:pt x="895" y="317"/>
                    </a:lnTo>
                    <a:lnTo>
                      <a:pt x="904" y="317"/>
                    </a:lnTo>
                    <a:lnTo>
                      <a:pt x="904" y="321"/>
                    </a:lnTo>
                    <a:lnTo>
                      <a:pt x="909" y="321"/>
                    </a:lnTo>
                    <a:lnTo>
                      <a:pt x="909" y="321"/>
                    </a:lnTo>
                    <a:lnTo>
                      <a:pt x="923" y="321"/>
                    </a:lnTo>
                    <a:lnTo>
                      <a:pt x="923" y="325"/>
                    </a:lnTo>
                    <a:lnTo>
                      <a:pt x="929" y="325"/>
                    </a:lnTo>
                    <a:lnTo>
                      <a:pt x="929" y="325"/>
                    </a:lnTo>
                    <a:lnTo>
                      <a:pt x="939" y="325"/>
                    </a:lnTo>
                    <a:lnTo>
                      <a:pt x="939" y="333"/>
                    </a:lnTo>
                    <a:lnTo>
                      <a:pt x="961" y="333"/>
                    </a:lnTo>
                    <a:lnTo>
                      <a:pt x="961" y="337"/>
                    </a:lnTo>
                    <a:lnTo>
                      <a:pt x="963" y="337"/>
                    </a:lnTo>
                    <a:lnTo>
                      <a:pt x="963" y="337"/>
                    </a:lnTo>
                    <a:lnTo>
                      <a:pt x="1030" y="337"/>
                    </a:lnTo>
                    <a:lnTo>
                      <a:pt x="1030" y="337"/>
                    </a:lnTo>
                    <a:lnTo>
                      <a:pt x="1072" y="337"/>
                    </a:lnTo>
                    <a:lnTo>
                      <a:pt x="1072" y="337"/>
                    </a:lnTo>
                    <a:lnTo>
                      <a:pt x="1079" y="337"/>
                    </a:lnTo>
                    <a:lnTo>
                      <a:pt x="1079" y="337"/>
                    </a:lnTo>
                    <a:lnTo>
                      <a:pt x="1109" y="337"/>
                    </a:lnTo>
                    <a:lnTo>
                      <a:pt x="1109" y="337"/>
                    </a:lnTo>
                    <a:lnTo>
                      <a:pt x="1117" y="337"/>
                    </a:lnTo>
                    <a:lnTo>
                      <a:pt x="1117" y="337"/>
                    </a:lnTo>
                    <a:lnTo>
                      <a:pt x="1140" y="337"/>
                    </a:lnTo>
                    <a:lnTo>
                      <a:pt x="1140" y="337"/>
                    </a:lnTo>
                    <a:lnTo>
                      <a:pt x="1143" y="337"/>
                    </a:lnTo>
                    <a:lnTo>
                      <a:pt x="1143" y="337"/>
                    </a:lnTo>
                    <a:lnTo>
                      <a:pt x="1153" y="337"/>
                    </a:lnTo>
                    <a:lnTo>
                      <a:pt x="1153" y="337"/>
                    </a:lnTo>
                    <a:lnTo>
                      <a:pt x="1161" y="337"/>
                    </a:lnTo>
                    <a:lnTo>
                      <a:pt x="1161" y="337"/>
                    </a:lnTo>
                    <a:lnTo>
                      <a:pt x="1167" y="337"/>
                    </a:lnTo>
                    <a:lnTo>
                      <a:pt x="1167" y="337"/>
                    </a:lnTo>
                    <a:lnTo>
                      <a:pt x="1169" y="337"/>
                    </a:lnTo>
                    <a:lnTo>
                      <a:pt x="1169" y="341"/>
                    </a:lnTo>
                    <a:lnTo>
                      <a:pt x="1170" y="341"/>
                    </a:lnTo>
                    <a:lnTo>
                      <a:pt x="1170" y="346"/>
                    </a:lnTo>
                    <a:lnTo>
                      <a:pt x="1176" y="346"/>
                    </a:lnTo>
                    <a:lnTo>
                      <a:pt x="1176" y="350"/>
                    </a:lnTo>
                    <a:lnTo>
                      <a:pt x="1208" y="350"/>
                    </a:lnTo>
                    <a:lnTo>
                      <a:pt x="1208" y="355"/>
                    </a:lnTo>
                    <a:lnTo>
                      <a:pt x="1219" y="355"/>
                    </a:lnTo>
                    <a:lnTo>
                      <a:pt x="1219" y="355"/>
                    </a:lnTo>
                    <a:lnTo>
                      <a:pt x="1239" y="355"/>
                    </a:lnTo>
                    <a:lnTo>
                      <a:pt x="1239" y="359"/>
                    </a:lnTo>
                    <a:lnTo>
                      <a:pt x="1242" y="359"/>
                    </a:lnTo>
                    <a:lnTo>
                      <a:pt x="1242" y="359"/>
                    </a:lnTo>
                    <a:lnTo>
                      <a:pt x="1250" y="359"/>
                    </a:lnTo>
                    <a:lnTo>
                      <a:pt x="1250" y="359"/>
                    </a:lnTo>
                    <a:lnTo>
                      <a:pt x="1254" y="359"/>
                    </a:lnTo>
                    <a:lnTo>
                      <a:pt x="1254" y="359"/>
                    </a:lnTo>
                    <a:lnTo>
                      <a:pt x="1255" y="359"/>
                    </a:lnTo>
                    <a:lnTo>
                      <a:pt x="1255" y="359"/>
                    </a:lnTo>
                    <a:lnTo>
                      <a:pt x="1262" y="359"/>
                    </a:lnTo>
                    <a:lnTo>
                      <a:pt x="1262" y="359"/>
                    </a:lnTo>
                    <a:lnTo>
                      <a:pt x="1272" y="359"/>
                    </a:lnTo>
                    <a:lnTo>
                      <a:pt x="1272" y="359"/>
                    </a:lnTo>
                    <a:lnTo>
                      <a:pt x="1276" y="359"/>
                    </a:lnTo>
                    <a:lnTo>
                      <a:pt x="1276" y="359"/>
                    </a:lnTo>
                    <a:lnTo>
                      <a:pt x="1286" y="359"/>
                    </a:lnTo>
                    <a:lnTo>
                      <a:pt x="1286" y="359"/>
                    </a:lnTo>
                    <a:lnTo>
                      <a:pt x="1289" y="359"/>
                    </a:lnTo>
                    <a:lnTo>
                      <a:pt x="1289" y="364"/>
                    </a:lnTo>
                    <a:lnTo>
                      <a:pt x="1290" y="364"/>
                    </a:lnTo>
                    <a:lnTo>
                      <a:pt x="1290" y="364"/>
                    </a:lnTo>
                    <a:lnTo>
                      <a:pt x="1295" y="364"/>
                    </a:lnTo>
                    <a:lnTo>
                      <a:pt x="1295" y="364"/>
                    </a:lnTo>
                    <a:lnTo>
                      <a:pt x="1297" y="364"/>
                    </a:lnTo>
                    <a:lnTo>
                      <a:pt x="1297" y="369"/>
                    </a:lnTo>
                    <a:lnTo>
                      <a:pt x="1304" y="369"/>
                    </a:lnTo>
                    <a:lnTo>
                      <a:pt x="1304" y="369"/>
                    </a:lnTo>
                    <a:lnTo>
                      <a:pt x="1313" y="369"/>
                    </a:lnTo>
                    <a:lnTo>
                      <a:pt x="1313" y="369"/>
                    </a:lnTo>
                    <a:lnTo>
                      <a:pt x="1314" y="369"/>
                    </a:lnTo>
                    <a:lnTo>
                      <a:pt x="1314" y="369"/>
                    </a:lnTo>
                    <a:lnTo>
                      <a:pt x="1314" y="369"/>
                    </a:lnTo>
                    <a:lnTo>
                      <a:pt x="1314" y="369"/>
                    </a:lnTo>
                    <a:lnTo>
                      <a:pt x="1316" y="369"/>
                    </a:lnTo>
                    <a:lnTo>
                      <a:pt x="1316" y="369"/>
                    </a:lnTo>
                    <a:lnTo>
                      <a:pt x="1318" y="369"/>
                    </a:lnTo>
                    <a:lnTo>
                      <a:pt x="1318" y="369"/>
                    </a:lnTo>
                    <a:lnTo>
                      <a:pt x="1320" y="369"/>
                    </a:lnTo>
                    <a:lnTo>
                      <a:pt x="1320" y="369"/>
                    </a:lnTo>
                    <a:lnTo>
                      <a:pt x="1322" y="369"/>
                    </a:lnTo>
                    <a:lnTo>
                      <a:pt x="1322" y="369"/>
                    </a:lnTo>
                    <a:lnTo>
                      <a:pt x="1323" y="369"/>
                    </a:lnTo>
                    <a:lnTo>
                      <a:pt x="1323" y="374"/>
                    </a:lnTo>
                    <a:lnTo>
                      <a:pt x="1333" y="374"/>
                    </a:lnTo>
                    <a:lnTo>
                      <a:pt x="1333" y="374"/>
                    </a:lnTo>
                    <a:lnTo>
                      <a:pt x="1337" y="374"/>
                    </a:lnTo>
                    <a:lnTo>
                      <a:pt x="1337" y="374"/>
                    </a:lnTo>
                    <a:lnTo>
                      <a:pt x="1339" y="374"/>
                    </a:lnTo>
                    <a:lnTo>
                      <a:pt x="1339" y="374"/>
                    </a:lnTo>
                    <a:lnTo>
                      <a:pt x="1346" y="374"/>
                    </a:lnTo>
                    <a:lnTo>
                      <a:pt x="1346" y="380"/>
                    </a:lnTo>
                    <a:lnTo>
                      <a:pt x="1348" y="380"/>
                    </a:lnTo>
                    <a:lnTo>
                      <a:pt x="1348" y="380"/>
                    </a:lnTo>
                    <a:lnTo>
                      <a:pt x="1351" y="380"/>
                    </a:lnTo>
                    <a:lnTo>
                      <a:pt x="1351" y="380"/>
                    </a:lnTo>
                    <a:lnTo>
                      <a:pt x="1359" y="380"/>
                    </a:lnTo>
                    <a:lnTo>
                      <a:pt x="1359" y="380"/>
                    </a:lnTo>
                    <a:lnTo>
                      <a:pt x="1361" y="380"/>
                    </a:lnTo>
                    <a:lnTo>
                      <a:pt x="1361" y="380"/>
                    </a:lnTo>
                    <a:lnTo>
                      <a:pt x="1363" y="380"/>
                    </a:lnTo>
                    <a:lnTo>
                      <a:pt x="1363" y="380"/>
                    </a:lnTo>
                    <a:lnTo>
                      <a:pt x="1364" y="380"/>
                    </a:lnTo>
                    <a:lnTo>
                      <a:pt x="1364" y="380"/>
                    </a:lnTo>
                    <a:lnTo>
                      <a:pt x="1369" y="380"/>
                    </a:lnTo>
                    <a:lnTo>
                      <a:pt x="1369" y="380"/>
                    </a:lnTo>
                    <a:lnTo>
                      <a:pt x="1370" y="380"/>
                    </a:lnTo>
                    <a:lnTo>
                      <a:pt x="1370" y="386"/>
                    </a:lnTo>
                    <a:lnTo>
                      <a:pt x="1370" y="386"/>
                    </a:lnTo>
                    <a:lnTo>
                      <a:pt x="1370" y="386"/>
                    </a:lnTo>
                    <a:lnTo>
                      <a:pt x="1372" y="386"/>
                    </a:lnTo>
                    <a:lnTo>
                      <a:pt x="1372" y="386"/>
                    </a:lnTo>
                    <a:lnTo>
                      <a:pt x="1373" y="386"/>
                    </a:lnTo>
                    <a:lnTo>
                      <a:pt x="1373" y="392"/>
                    </a:lnTo>
                    <a:lnTo>
                      <a:pt x="1376" y="392"/>
                    </a:lnTo>
                    <a:lnTo>
                      <a:pt x="1376" y="392"/>
                    </a:lnTo>
                    <a:lnTo>
                      <a:pt x="1379" y="392"/>
                    </a:lnTo>
                    <a:lnTo>
                      <a:pt x="1379" y="392"/>
                    </a:lnTo>
                    <a:lnTo>
                      <a:pt x="1381" y="392"/>
                    </a:lnTo>
                    <a:lnTo>
                      <a:pt x="1381" y="392"/>
                    </a:lnTo>
                    <a:lnTo>
                      <a:pt x="1383" y="392"/>
                    </a:lnTo>
                    <a:lnTo>
                      <a:pt x="1383" y="392"/>
                    </a:lnTo>
                    <a:lnTo>
                      <a:pt x="1386" y="392"/>
                    </a:lnTo>
                    <a:lnTo>
                      <a:pt x="1386" y="392"/>
                    </a:lnTo>
                    <a:lnTo>
                      <a:pt x="1387" y="392"/>
                    </a:lnTo>
                    <a:lnTo>
                      <a:pt x="1387" y="392"/>
                    </a:lnTo>
                    <a:lnTo>
                      <a:pt x="1390" y="392"/>
                    </a:lnTo>
                    <a:lnTo>
                      <a:pt x="1390" y="392"/>
                    </a:lnTo>
                  </a:path>
                </a:pathLst>
              </a:custGeom>
              <a:noFill/>
              <a:ln w="1587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2" name="Line 434"/>
              <p:cNvSpPr>
                <a:spLocks noChangeShapeType="1"/>
              </p:cNvSpPr>
              <p:nvPr/>
            </p:nvSpPr>
            <p:spPr bwMode="auto">
              <a:xfrm flipV="1">
                <a:off x="14187" y="6773"/>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3" name="Line 435"/>
              <p:cNvSpPr>
                <a:spLocks noChangeShapeType="1"/>
              </p:cNvSpPr>
              <p:nvPr/>
            </p:nvSpPr>
            <p:spPr bwMode="auto">
              <a:xfrm flipH="1">
                <a:off x="14162" y="8062"/>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4" name="Rectangle 436"/>
              <p:cNvSpPr>
                <a:spLocks noChangeArrowheads="1"/>
              </p:cNvSpPr>
              <p:nvPr/>
            </p:nvSpPr>
            <p:spPr bwMode="auto">
              <a:xfrm rot="16200000">
                <a:off x="14050" y="8001"/>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15" name="Line 437"/>
              <p:cNvSpPr>
                <a:spLocks noChangeShapeType="1"/>
              </p:cNvSpPr>
              <p:nvPr/>
            </p:nvSpPr>
            <p:spPr bwMode="auto">
              <a:xfrm flipH="1">
                <a:off x="14162" y="7749"/>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6" name="Rectangle 438"/>
              <p:cNvSpPr>
                <a:spLocks noChangeArrowheads="1"/>
              </p:cNvSpPr>
              <p:nvPr/>
            </p:nvSpPr>
            <p:spPr bwMode="auto">
              <a:xfrm rot="16200000">
                <a:off x="14050" y="7689"/>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17" name="Line 439"/>
              <p:cNvSpPr>
                <a:spLocks noChangeShapeType="1"/>
              </p:cNvSpPr>
              <p:nvPr/>
            </p:nvSpPr>
            <p:spPr bwMode="auto">
              <a:xfrm flipH="1">
                <a:off x="14162" y="7435"/>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8" name="Rectangle 440"/>
              <p:cNvSpPr>
                <a:spLocks noChangeArrowheads="1"/>
              </p:cNvSpPr>
              <p:nvPr/>
            </p:nvSpPr>
            <p:spPr bwMode="auto">
              <a:xfrm rot="16200000">
                <a:off x="14050" y="7375"/>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19" name="Line 441"/>
              <p:cNvSpPr>
                <a:spLocks noChangeShapeType="1"/>
              </p:cNvSpPr>
              <p:nvPr/>
            </p:nvSpPr>
            <p:spPr bwMode="auto">
              <a:xfrm flipH="1">
                <a:off x="14162" y="7123"/>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0" name="Rectangle 442"/>
              <p:cNvSpPr>
                <a:spLocks noChangeArrowheads="1"/>
              </p:cNvSpPr>
              <p:nvPr/>
            </p:nvSpPr>
            <p:spPr bwMode="auto">
              <a:xfrm rot="16200000">
                <a:off x="14050" y="7063"/>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21" name="Line 443"/>
              <p:cNvSpPr>
                <a:spLocks noChangeShapeType="1"/>
              </p:cNvSpPr>
              <p:nvPr/>
            </p:nvSpPr>
            <p:spPr bwMode="auto">
              <a:xfrm flipH="1">
                <a:off x="14162" y="6810"/>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2" name="Rectangle 444"/>
              <p:cNvSpPr>
                <a:spLocks noChangeArrowheads="1"/>
              </p:cNvSpPr>
              <p:nvPr/>
            </p:nvSpPr>
            <p:spPr bwMode="auto">
              <a:xfrm rot="16200000">
                <a:off x="14050" y="6750"/>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23" name="Rectangle 445"/>
              <p:cNvSpPr>
                <a:spLocks noChangeArrowheads="1"/>
              </p:cNvSpPr>
              <p:nvPr/>
            </p:nvSpPr>
            <p:spPr bwMode="auto">
              <a:xfrm rot="16200000">
                <a:off x="13493" y="7352"/>
                <a:ext cx="98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Disease-free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2524" name="Line 446"/>
              <p:cNvSpPr>
                <a:spLocks noChangeShapeType="1"/>
              </p:cNvSpPr>
              <p:nvPr/>
            </p:nvSpPr>
            <p:spPr bwMode="auto">
              <a:xfrm>
                <a:off x="14187" y="8099"/>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5" name="Line 447"/>
              <p:cNvSpPr>
                <a:spLocks noChangeShapeType="1"/>
              </p:cNvSpPr>
              <p:nvPr/>
            </p:nvSpPr>
            <p:spPr bwMode="auto">
              <a:xfrm>
                <a:off x="14224" y="8099"/>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6" name="Rectangle 448"/>
              <p:cNvSpPr>
                <a:spLocks noChangeArrowheads="1"/>
              </p:cNvSpPr>
              <p:nvPr/>
            </p:nvSpPr>
            <p:spPr bwMode="auto">
              <a:xfrm>
                <a:off x="14208" y="8135"/>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27" name="Line 449"/>
              <p:cNvSpPr>
                <a:spLocks noChangeShapeType="1"/>
              </p:cNvSpPr>
              <p:nvPr/>
            </p:nvSpPr>
            <p:spPr bwMode="auto">
              <a:xfrm>
                <a:off x="14892" y="8099"/>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6" name="Rectangle 450"/>
              <p:cNvSpPr>
                <a:spLocks noChangeArrowheads="1"/>
              </p:cNvSpPr>
              <p:nvPr/>
            </p:nvSpPr>
            <p:spPr bwMode="auto">
              <a:xfrm>
                <a:off x="14876" y="8135"/>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77" name="Line 451"/>
              <p:cNvSpPr>
                <a:spLocks noChangeShapeType="1"/>
              </p:cNvSpPr>
              <p:nvPr/>
            </p:nvSpPr>
            <p:spPr bwMode="auto">
              <a:xfrm>
                <a:off x="15560" y="8099"/>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8" name="Rectangle 452"/>
              <p:cNvSpPr>
                <a:spLocks noChangeArrowheads="1"/>
              </p:cNvSpPr>
              <p:nvPr/>
            </p:nvSpPr>
            <p:spPr bwMode="auto">
              <a:xfrm>
                <a:off x="15527" y="8135"/>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10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79" name="Line 453"/>
              <p:cNvSpPr>
                <a:spLocks noChangeShapeType="1"/>
              </p:cNvSpPr>
              <p:nvPr/>
            </p:nvSpPr>
            <p:spPr bwMode="auto">
              <a:xfrm>
                <a:off x="16229" y="8099"/>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0" name="Rectangle 454"/>
              <p:cNvSpPr>
                <a:spLocks noChangeArrowheads="1"/>
              </p:cNvSpPr>
              <p:nvPr/>
            </p:nvSpPr>
            <p:spPr bwMode="auto">
              <a:xfrm>
                <a:off x="16196" y="8135"/>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15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82" name="Rectangle 455"/>
              <p:cNvSpPr>
                <a:spLocks noChangeArrowheads="1"/>
              </p:cNvSpPr>
              <p:nvPr/>
            </p:nvSpPr>
            <p:spPr bwMode="auto">
              <a:xfrm>
                <a:off x="14601" y="8188"/>
                <a:ext cx="1236"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sp>
            <p:nvSpPr>
              <p:cNvPr id="588" name="Rectangle 461"/>
              <p:cNvSpPr>
                <a:spLocks noChangeArrowheads="1"/>
              </p:cNvSpPr>
              <p:nvPr/>
            </p:nvSpPr>
            <p:spPr bwMode="auto">
              <a:xfrm>
                <a:off x="14382" y="7596"/>
                <a:ext cx="941"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p=0.04</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grpSp>
        <p:sp>
          <p:nvSpPr>
            <p:cNvPr id="661" name="TextBox 660"/>
            <p:cNvSpPr txBox="1"/>
            <p:nvPr/>
          </p:nvSpPr>
          <p:spPr>
            <a:xfrm>
              <a:off x="23600804" y="10001842"/>
              <a:ext cx="805787" cy="461665"/>
            </a:xfrm>
            <a:prstGeom prst="rect">
              <a:avLst/>
            </a:prstGeom>
            <a:noFill/>
          </p:spPr>
          <p:txBody>
            <a:bodyPr wrap="square" rtlCol="0">
              <a:spAutoFit/>
            </a:bodyPr>
            <a:lstStyle/>
            <a:p>
              <a:pPr algn="ctr"/>
              <a:r>
                <a:rPr lang="en-US" b="1" dirty="0" smtClean="0">
                  <a:solidFill>
                    <a:srgbClr val="0A0A0A"/>
                  </a:solidFill>
                </a:rPr>
                <a:t>DFS</a:t>
              </a:r>
              <a:endParaRPr lang="en-US" b="1" dirty="0">
                <a:solidFill>
                  <a:srgbClr val="0A0A0A"/>
                </a:solidFill>
              </a:endParaRPr>
            </a:p>
          </p:txBody>
        </p:sp>
        <p:grpSp>
          <p:nvGrpSpPr>
            <p:cNvPr id="508" name="Group 383"/>
            <p:cNvGrpSpPr>
              <a:grpSpLocks noChangeAspect="1"/>
            </p:cNvGrpSpPr>
            <p:nvPr/>
          </p:nvGrpSpPr>
          <p:grpSpPr bwMode="auto">
            <a:xfrm>
              <a:off x="26554664" y="10269095"/>
              <a:ext cx="4572338" cy="3598232"/>
              <a:chOff x="16749" y="6610"/>
              <a:chExt cx="2430" cy="1730"/>
            </a:xfrm>
          </p:grpSpPr>
          <p:sp>
            <p:nvSpPr>
              <p:cNvPr id="509" name="AutoShape 382"/>
              <p:cNvSpPr>
                <a:spLocks noChangeAspect="1" noTextEdit="1"/>
              </p:cNvSpPr>
              <p:nvPr/>
            </p:nvSpPr>
            <p:spPr bwMode="auto">
              <a:xfrm>
                <a:off x="16802" y="6611"/>
                <a:ext cx="2376" cy="1728"/>
              </a:xfrm>
              <a:prstGeom prst="rect">
                <a:avLst/>
              </a:prstGeom>
              <a:noFill/>
              <a:ln w="4763" cap="flat" cmpd="sng" algn="ctr">
                <a:solidFill>
                  <a:srgbClr val="FFFFFF"/>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0" name="Rectangle 384"/>
              <p:cNvSpPr>
                <a:spLocks noChangeArrowheads="1"/>
              </p:cNvSpPr>
              <p:nvPr/>
            </p:nvSpPr>
            <p:spPr bwMode="auto">
              <a:xfrm>
                <a:off x="16801" y="6610"/>
                <a:ext cx="2378" cy="1730"/>
              </a:xfrm>
              <a:prstGeom prst="rect">
                <a:avLst/>
              </a:prstGeom>
              <a:solidFill>
                <a:srgbClr val="EA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Rectangle 385"/>
              <p:cNvSpPr>
                <a:spLocks noChangeArrowheads="1"/>
              </p:cNvSpPr>
              <p:nvPr/>
            </p:nvSpPr>
            <p:spPr bwMode="auto">
              <a:xfrm>
                <a:off x="16802" y="6612"/>
                <a:ext cx="2375" cy="1727"/>
              </a:xfrm>
              <a:prstGeom prst="rect">
                <a:avLst/>
              </a:prstGeom>
              <a:solidFill>
                <a:schemeClr val="tx1"/>
              </a:solidFill>
              <a:ln w="4763">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 name="Rectangle 386"/>
              <p:cNvSpPr>
                <a:spLocks noChangeArrowheads="1"/>
              </p:cNvSpPr>
              <p:nvPr/>
            </p:nvSpPr>
            <p:spPr bwMode="auto">
              <a:xfrm>
                <a:off x="17073" y="6774"/>
                <a:ext cx="2054" cy="1319"/>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3" name="Line 387"/>
              <p:cNvSpPr>
                <a:spLocks noChangeShapeType="1"/>
              </p:cNvSpPr>
              <p:nvPr/>
            </p:nvSpPr>
            <p:spPr bwMode="auto">
              <a:xfrm>
                <a:off x="17037" y="7754"/>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4" name="Line 388"/>
              <p:cNvSpPr>
                <a:spLocks noChangeShapeType="1"/>
              </p:cNvSpPr>
              <p:nvPr/>
            </p:nvSpPr>
            <p:spPr bwMode="auto">
              <a:xfrm>
                <a:off x="17037" y="7440"/>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5" name="Line 389"/>
              <p:cNvSpPr>
                <a:spLocks noChangeShapeType="1"/>
              </p:cNvSpPr>
              <p:nvPr/>
            </p:nvSpPr>
            <p:spPr bwMode="auto">
              <a:xfrm>
                <a:off x="17037" y="7128"/>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6" name="Line 390"/>
              <p:cNvSpPr>
                <a:spLocks noChangeShapeType="1"/>
              </p:cNvSpPr>
              <p:nvPr/>
            </p:nvSpPr>
            <p:spPr bwMode="auto">
              <a:xfrm>
                <a:off x="17037" y="6815"/>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391"/>
              <p:cNvSpPr>
                <a:spLocks/>
              </p:cNvSpPr>
              <p:nvPr/>
            </p:nvSpPr>
            <p:spPr bwMode="auto">
              <a:xfrm>
                <a:off x="17074" y="6815"/>
                <a:ext cx="2003" cy="319"/>
              </a:xfrm>
              <a:custGeom>
                <a:avLst/>
                <a:gdLst>
                  <a:gd name="T0" fmla="*/ 118 w 1391"/>
                  <a:gd name="T1" fmla="*/ 5 h 221"/>
                  <a:gd name="T2" fmla="*/ 135 w 1391"/>
                  <a:gd name="T3" fmla="*/ 14 h 221"/>
                  <a:gd name="T4" fmla="*/ 152 w 1391"/>
                  <a:gd name="T5" fmla="*/ 28 h 221"/>
                  <a:gd name="T6" fmla="*/ 225 w 1391"/>
                  <a:gd name="T7" fmla="*/ 38 h 221"/>
                  <a:gd name="T8" fmla="*/ 301 w 1391"/>
                  <a:gd name="T9" fmla="*/ 52 h 221"/>
                  <a:gd name="T10" fmla="*/ 314 w 1391"/>
                  <a:gd name="T11" fmla="*/ 62 h 221"/>
                  <a:gd name="T12" fmla="*/ 365 w 1391"/>
                  <a:gd name="T13" fmla="*/ 76 h 221"/>
                  <a:gd name="T14" fmla="*/ 395 w 1391"/>
                  <a:gd name="T15" fmla="*/ 85 h 221"/>
                  <a:gd name="T16" fmla="*/ 448 w 1391"/>
                  <a:gd name="T17" fmla="*/ 95 h 221"/>
                  <a:gd name="T18" fmla="*/ 514 w 1391"/>
                  <a:gd name="T19" fmla="*/ 104 h 221"/>
                  <a:gd name="T20" fmla="*/ 545 w 1391"/>
                  <a:gd name="T21" fmla="*/ 114 h 221"/>
                  <a:gd name="T22" fmla="*/ 567 w 1391"/>
                  <a:gd name="T23" fmla="*/ 124 h 221"/>
                  <a:gd name="T24" fmla="*/ 612 w 1391"/>
                  <a:gd name="T25" fmla="*/ 133 h 221"/>
                  <a:gd name="T26" fmla="*/ 624 w 1391"/>
                  <a:gd name="T27" fmla="*/ 143 h 221"/>
                  <a:gd name="T28" fmla="*/ 630 w 1391"/>
                  <a:gd name="T29" fmla="*/ 153 h 221"/>
                  <a:gd name="T30" fmla="*/ 685 w 1391"/>
                  <a:gd name="T31" fmla="*/ 158 h 221"/>
                  <a:gd name="T32" fmla="*/ 733 w 1391"/>
                  <a:gd name="T33" fmla="*/ 163 h 221"/>
                  <a:gd name="T34" fmla="*/ 786 w 1391"/>
                  <a:gd name="T35" fmla="*/ 163 h 221"/>
                  <a:gd name="T36" fmla="*/ 808 w 1391"/>
                  <a:gd name="T37" fmla="*/ 168 h 221"/>
                  <a:gd name="T38" fmla="*/ 857 w 1391"/>
                  <a:gd name="T39" fmla="*/ 173 h 221"/>
                  <a:gd name="T40" fmla="*/ 869 w 1391"/>
                  <a:gd name="T41" fmla="*/ 173 h 221"/>
                  <a:gd name="T42" fmla="*/ 886 w 1391"/>
                  <a:gd name="T43" fmla="*/ 173 h 221"/>
                  <a:gd name="T44" fmla="*/ 925 w 1391"/>
                  <a:gd name="T45" fmla="*/ 178 h 221"/>
                  <a:gd name="T46" fmla="*/ 996 w 1391"/>
                  <a:gd name="T47" fmla="*/ 184 h 221"/>
                  <a:gd name="T48" fmla="*/ 1032 w 1391"/>
                  <a:gd name="T49" fmla="*/ 184 h 221"/>
                  <a:gd name="T50" fmla="*/ 1046 w 1391"/>
                  <a:gd name="T51" fmla="*/ 184 h 221"/>
                  <a:gd name="T52" fmla="*/ 1062 w 1391"/>
                  <a:gd name="T53" fmla="*/ 190 h 221"/>
                  <a:gd name="T54" fmla="*/ 1109 w 1391"/>
                  <a:gd name="T55" fmla="*/ 190 h 221"/>
                  <a:gd name="T56" fmla="*/ 1120 w 1391"/>
                  <a:gd name="T57" fmla="*/ 202 h 221"/>
                  <a:gd name="T58" fmla="*/ 1131 w 1391"/>
                  <a:gd name="T59" fmla="*/ 208 h 221"/>
                  <a:gd name="T60" fmla="*/ 1174 w 1391"/>
                  <a:gd name="T61" fmla="*/ 208 h 221"/>
                  <a:gd name="T62" fmla="*/ 1212 w 1391"/>
                  <a:gd name="T63" fmla="*/ 208 h 221"/>
                  <a:gd name="T64" fmla="*/ 1237 w 1391"/>
                  <a:gd name="T65" fmla="*/ 208 h 221"/>
                  <a:gd name="T66" fmla="*/ 1265 w 1391"/>
                  <a:gd name="T67" fmla="*/ 214 h 221"/>
                  <a:gd name="T68" fmla="*/ 1272 w 1391"/>
                  <a:gd name="T69" fmla="*/ 214 h 221"/>
                  <a:gd name="T70" fmla="*/ 1277 w 1391"/>
                  <a:gd name="T71" fmla="*/ 214 h 221"/>
                  <a:gd name="T72" fmla="*/ 1281 w 1391"/>
                  <a:gd name="T73" fmla="*/ 221 h 221"/>
                  <a:gd name="T74" fmla="*/ 1300 w 1391"/>
                  <a:gd name="T75" fmla="*/ 221 h 221"/>
                  <a:gd name="T76" fmla="*/ 1306 w 1391"/>
                  <a:gd name="T77" fmla="*/ 221 h 221"/>
                  <a:gd name="T78" fmla="*/ 1314 w 1391"/>
                  <a:gd name="T79" fmla="*/ 221 h 221"/>
                  <a:gd name="T80" fmla="*/ 1331 w 1391"/>
                  <a:gd name="T81" fmla="*/ 221 h 221"/>
                  <a:gd name="T82" fmla="*/ 1334 w 1391"/>
                  <a:gd name="T83" fmla="*/ 221 h 221"/>
                  <a:gd name="T84" fmla="*/ 1337 w 1391"/>
                  <a:gd name="T85" fmla="*/ 221 h 221"/>
                  <a:gd name="T86" fmla="*/ 1341 w 1391"/>
                  <a:gd name="T87" fmla="*/ 221 h 221"/>
                  <a:gd name="T88" fmla="*/ 1342 w 1391"/>
                  <a:gd name="T89" fmla="*/ 221 h 221"/>
                  <a:gd name="T90" fmla="*/ 1351 w 1391"/>
                  <a:gd name="T91" fmla="*/ 221 h 221"/>
                  <a:gd name="T92" fmla="*/ 1354 w 1391"/>
                  <a:gd name="T93" fmla="*/ 221 h 221"/>
                  <a:gd name="T94" fmla="*/ 1361 w 1391"/>
                  <a:gd name="T95" fmla="*/ 221 h 221"/>
                  <a:gd name="T96" fmla="*/ 1367 w 1391"/>
                  <a:gd name="T97" fmla="*/ 221 h 221"/>
                  <a:gd name="T98" fmla="*/ 1379 w 1391"/>
                  <a:gd name="T99" fmla="*/ 221 h 221"/>
                  <a:gd name="T100" fmla="*/ 1389 w 1391"/>
                  <a:gd name="T101"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91" h="221">
                    <a:moveTo>
                      <a:pt x="0" y="0"/>
                    </a:moveTo>
                    <a:lnTo>
                      <a:pt x="0" y="0"/>
                    </a:lnTo>
                    <a:lnTo>
                      <a:pt x="0" y="0"/>
                    </a:lnTo>
                    <a:lnTo>
                      <a:pt x="118" y="0"/>
                    </a:lnTo>
                    <a:lnTo>
                      <a:pt x="118" y="5"/>
                    </a:lnTo>
                    <a:lnTo>
                      <a:pt x="123" y="5"/>
                    </a:lnTo>
                    <a:lnTo>
                      <a:pt x="123" y="9"/>
                    </a:lnTo>
                    <a:lnTo>
                      <a:pt x="126" y="9"/>
                    </a:lnTo>
                    <a:lnTo>
                      <a:pt x="126" y="14"/>
                    </a:lnTo>
                    <a:lnTo>
                      <a:pt x="135" y="14"/>
                    </a:lnTo>
                    <a:lnTo>
                      <a:pt x="135" y="24"/>
                    </a:lnTo>
                    <a:lnTo>
                      <a:pt x="139" y="24"/>
                    </a:lnTo>
                    <a:lnTo>
                      <a:pt x="139" y="24"/>
                    </a:lnTo>
                    <a:lnTo>
                      <a:pt x="152" y="24"/>
                    </a:lnTo>
                    <a:lnTo>
                      <a:pt x="152" y="28"/>
                    </a:lnTo>
                    <a:lnTo>
                      <a:pt x="171" y="28"/>
                    </a:lnTo>
                    <a:lnTo>
                      <a:pt x="171" y="33"/>
                    </a:lnTo>
                    <a:lnTo>
                      <a:pt x="207" y="33"/>
                    </a:lnTo>
                    <a:lnTo>
                      <a:pt x="207" y="38"/>
                    </a:lnTo>
                    <a:lnTo>
                      <a:pt x="225" y="38"/>
                    </a:lnTo>
                    <a:lnTo>
                      <a:pt x="225" y="43"/>
                    </a:lnTo>
                    <a:lnTo>
                      <a:pt x="240" y="43"/>
                    </a:lnTo>
                    <a:lnTo>
                      <a:pt x="240" y="47"/>
                    </a:lnTo>
                    <a:lnTo>
                      <a:pt x="301" y="47"/>
                    </a:lnTo>
                    <a:lnTo>
                      <a:pt x="301" y="52"/>
                    </a:lnTo>
                    <a:lnTo>
                      <a:pt x="307" y="52"/>
                    </a:lnTo>
                    <a:lnTo>
                      <a:pt x="307" y="57"/>
                    </a:lnTo>
                    <a:lnTo>
                      <a:pt x="312" y="57"/>
                    </a:lnTo>
                    <a:lnTo>
                      <a:pt x="312" y="62"/>
                    </a:lnTo>
                    <a:lnTo>
                      <a:pt x="314" y="62"/>
                    </a:lnTo>
                    <a:lnTo>
                      <a:pt x="314" y="66"/>
                    </a:lnTo>
                    <a:lnTo>
                      <a:pt x="365" y="66"/>
                    </a:lnTo>
                    <a:lnTo>
                      <a:pt x="365" y="71"/>
                    </a:lnTo>
                    <a:lnTo>
                      <a:pt x="365" y="71"/>
                    </a:lnTo>
                    <a:lnTo>
                      <a:pt x="365" y="76"/>
                    </a:lnTo>
                    <a:lnTo>
                      <a:pt x="379" y="76"/>
                    </a:lnTo>
                    <a:lnTo>
                      <a:pt x="379" y="81"/>
                    </a:lnTo>
                    <a:lnTo>
                      <a:pt x="391" y="81"/>
                    </a:lnTo>
                    <a:lnTo>
                      <a:pt x="391" y="85"/>
                    </a:lnTo>
                    <a:lnTo>
                      <a:pt x="395" y="85"/>
                    </a:lnTo>
                    <a:lnTo>
                      <a:pt x="395" y="90"/>
                    </a:lnTo>
                    <a:lnTo>
                      <a:pt x="444" y="90"/>
                    </a:lnTo>
                    <a:lnTo>
                      <a:pt x="444" y="95"/>
                    </a:lnTo>
                    <a:lnTo>
                      <a:pt x="448" y="95"/>
                    </a:lnTo>
                    <a:lnTo>
                      <a:pt x="448" y="95"/>
                    </a:lnTo>
                    <a:lnTo>
                      <a:pt x="499" y="95"/>
                    </a:lnTo>
                    <a:lnTo>
                      <a:pt x="499" y="100"/>
                    </a:lnTo>
                    <a:lnTo>
                      <a:pt x="505" y="100"/>
                    </a:lnTo>
                    <a:lnTo>
                      <a:pt x="505" y="104"/>
                    </a:lnTo>
                    <a:lnTo>
                      <a:pt x="514" y="104"/>
                    </a:lnTo>
                    <a:lnTo>
                      <a:pt x="514" y="109"/>
                    </a:lnTo>
                    <a:lnTo>
                      <a:pt x="538" y="109"/>
                    </a:lnTo>
                    <a:lnTo>
                      <a:pt x="538" y="114"/>
                    </a:lnTo>
                    <a:lnTo>
                      <a:pt x="545" y="114"/>
                    </a:lnTo>
                    <a:lnTo>
                      <a:pt x="545" y="114"/>
                    </a:lnTo>
                    <a:lnTo>
                      <a:pt x="552" y="114"/>
                    </a:lnTo>
                    <a:lnTo>
                      <a:pt x="552" y="119"/>
                    </a:lnTo>
                    <a:lnTo>
                      <a:pt x="565" y="119"/>
                    </a:lnTo>
                    <a:lnTo>
                      <a:pt x="565" y="124"/>
                    </a:lnTo>
                    <a:lnTo>
                      <a:pt x="567" y="124"/>
                    </a:lnTo>
                    <a:lnTo>
                      <a:pt x="567" y="128"/>
                    </a:lnTo>
                    <a:lnTo>
                      <a:pt x="607" y="128"/>
                    </a:lnTo>
                    <a:lnTo>
                      <a:pt x="607" y="133"/>
                    </a:lnTo>
                    <a:lnTo>
                      <a:pt x="612" y="133"/>
                    </a:lnTo>
                    <a:lnTo>
                      <a:pt x="612" y="133"/>
                    </a:lnTo>
                    <a:lnTo>
                      <a:pt x="613" y="133"/>
                    </a:lnTo>
                    <a:lnTo>
                      <a:pt x="613" y="138"/>
                    </a:lnTo>
                    <a:lnTo>
                      <a:pt x="615" y="138"/>
                    </a:lnTo>
                    <a:lnTo>
                      <a:pt x="615" y="143"/>
                    </a:lnTo>
                    <a:lnTo>
                      <a:pt x="624" y="143"/>
                    </a:lnTo>
                    <a:lnTo>
                      <a:pt x="624" y="143"/>
                    </a:lnTo>
                    <a:lnTo>
                      <a:pt x="625" y="143"/>
                    </a:lnTo>
                    <a:lnTo>
                      <a:pt x="625" y="148"/>
                    </a:lnTo>
                    <a:lnTo>
                      <a:pt x="630" y="148"/>
                    </a:lnTo>
                    <a:lnTo>
                      <a:pt x="630" y="153"/>
                    </a:lnTo>
                    <a:lnTo>
                      <a:pt x="635" y="153"/>
                    </a:lnTo>
                    <a:lnTo>
                      <a:pt x="635" y="153"/>
                    </a:lnTo>
                    <a:lnTo>
                      <a:pt x="641" y="153"/>
                    </a:lnTo>
                    <a:lnTo>
                      <a:pt x="641" y="158"/>
                    </a:lnTo>
                    <a:lnTo>
                      <a:pt x="685" y="158"/>
                    </a:lnTo>
                    <a:lnTo>
                      <a:pt x="685" y="158"/>
                    </a:lnTo>
                    <a:lnTo>
                      <a:pt x="687" y="158"/>
                    </a:lnTo>
                    <a:lnTo>
                      <a:pt x="687" y="158"/>
                    </a:lnTo>
                    <a:lnTo>
                      <a:pt x="733" y="158"/>
                    </a:lnTo>
                    <a:lnTo>
                      <a:pt x="733" y="163"/>
                    </a:lnTo>
                    <a:lnTo>
                      <a:pt x="775" y="163"/>
                    </a:lnTo>
                    <a:lnTo>
                      <a:pt x="775" y="163"/>
                    </a:lnTo>
                    <a:lnTo>
                      <a:pt x="778" y="163"/>
                    </a:lnTo>
                    <a:lnTo>
                      <a:pt x="778" y="163"/>
                    </a:lnTo>
                    <a:lnTo>
                      <a:pt x="786" y="163"/>
                    </a:lnTo>
                    <a:lnTo>
                      <a:pt x="786" y="163"/>
                    </a:lnTo>
                    <a:lnTo>
                      <a:pt x="788" y="163"/>
                    </a:lnTo>
                    <a:lnTo>
                      <a:pt x="788" y="163"/>
                    </a:lnTo>
                    <a:lnTo>
                      <a:pt x="808" y="163"/>
                    </a:lnTo>
                    <a:lnTo>
                      <a:pt x="808" y="168"/>
                    </a:lnTo>
                    <a:lnTo>
                      <a:pt x="812" y="168"/>
                    </a:lnTo>
                    <a:lnTo>
                      <a:pt x="812" y="168"/>
                    </a:lnTo>
                    <a:lnTo>
                      <a:pt x="813" y="168"/>
                    </a:lnTo>
                    <a:lnTo>
                      <a:pt x="813" y="173"/>
                    </a:lnTo>
                    <a:lnTo>
                      <a:pt x="857" y="173"/>
                    </a:lnTo>
                    <a:lnTo>
                      <a:pt x="857" y="173"/>
                    </a:lnTo>
                    <a:lnTo>
                      <a:pt x="863" y="173"/>
                    </a:lnTo>
                    <a:lnTo>
                      <a:pt x="863" y="173"/>
                    </a:lnTo>
                    <a:lnTo>
                      <a:pt x="869" y="173"/>
                    </a:lnTo>
                    <a:lnTo>
                      <a:pt x="869" y="173"/>
                    </a:lnTo>
                    <a:lnTo>
                      <a:pt x="873" y="173"/>
                    </a:lnTo>
                    <a:lnTo>
                      <a:pt x="873" y="173"/>
                    </a:lnTo>
                    <a:lnTo>
                      <a:pt x="880" y="173"/>
                    </a:lnTo>
                    <a:lnTo>
                      <a:pt x="880" y="173"/>
                    </a:lnTo>
                    <a:lnTo>
                      <a:pt x="886" y="173"/>
                    </a:lnTo>
                    <a:lnTo>
                      <a:pt x="886" y="173"/>
                    </a:lnTo>
                    <a:lnTo>
                      <a:pt x="920" y="173"/>
                    </a:lnTo>
                    <a:lnTo>
                      <a:pt x="920" y="173"/>
                    </a:lnTo>
                    <a:lnTo>
                      <a:pt x="925" y="173"/>
                    </a:lnTo>
                    <a:lnTo>
                      <a:pt x="925" y="178"/>
                    </a:lnTo>
                    <a:lnTo>
                      <a:pt x="936" y="178"/>
                    </a:lnTo>
                    <a:lnTo>
                      <a:pt x="936" y="184"/>
                    </a:lnTo>
                    <a:lnTo>
                      <a:pt x="972" y="184"/>
                    </a:lnTo>
                    <a:lnTo>
                      <a:pt x="972" y="184"/>
                    </a:lnTo>
                    <a:lnTo>
                      <a:pt x="996" y="184"/>
                    </a:lnTo>
                    <a:lnTo>
                      <a:pt x="996" y="184"/>
                    </a:lnTo>
                    <a:lnTo>
                      <a:pt x="1008" y="184"/>
                    </a:lnTo>
                    <a:lnTo>
                      <a:pt x="1008" y="184"/>
                    </a:lnTo>
                    <a:lnTo>
                      <a:pt x="1032" y="184"/>
                    </a:lnTo>
                    <a:lnTo>
                      <a:pt x="1032" y="184"/>
                    </a:lnTo>
                    <a:lnTo>
                      <a:pt x="1034" y="184"/>
                    </a:lnTo>
                    <a:lnTo>
                      <a:pt x="1034" y="184"/>
                    </a:lnTo>
                    <a:lnTo>
                      <a:pt x="1041" y="184"/>
                    </a:lnTo>
                    <a:lnTo>
                      <a:pt x="1041" y="184"/>
                    </a:lnTo>
                    <a:lnTo>
                      <a:pt x="1046" y="184"/>
                    </a:lnTo>
                    <a:lnTo>
                      <a:pt x="1046" y="184"/>
                    </a:lnTo>
                    <a:lnTo>
                      <a:pt x="1061" y="184"/>
                    </a:lnTo>
                    <a:lnTo>
                      <a:pt x="1061" y="190"/>
                    </a:lnTo>
                    <a:lnTo>
                      <a:pt x="1062" y="190"/>
                    </a:lnTo>
                    <a:lnTo>
                      <a:pt x="1062" y="190"/>
                    </a:lnTo>
                    <a:lnTo>
                      <a:pt x="1084" y="190"/>
                    </a:lnTo>
                    <a:lnTo>
                      <a:pt x="1084" y="190"/>
                    </a:lnTo>
                    <a:lnTo>
                      <a:pt x="1094" y="190"/>
                    </a:lnTo>
                    <a:lnTo>
                      <a:pt x="1094" y="190"/>
                    </a:lnTo>
                    <a:lnTo>
                      <a:pt x="1109" y="190"/>
                    </a:lnTo>
                    <a:lnTo>
                      <a:pt x="1109" y="196"/>
                    </a:lnTo>
                    <a:lnTo>
                      <a:pt x="1111" y="196"/>
                    </a:lnTo>
                    <a:lnTo>
                      <a:pt x="1111" y="196"/>
                    </a:lnTo>
                    <a:lnTo>
                      <a:pt x="1120" y="196"/>
                    </a:lnTo>
                    <a:lnTo>
                      <a:pt x="1120" y="202"/>
                    </a:lnTo>
                    <a:lnTo>
                      <a:pt x="1126" y="202"/>
                    </a:lnTo>
                    <a:lnTo>
                      <a:pt x="1126" y="202"/>
                    </a:lnTo>
                    <a:lnTo>
                      <a:pt x="1128" y="202"/>
                    </a:lnTo>
                    <a:lnTo>
                      <a:pt x="1128" y="208"/>
                    </a:lnTo>
                    <a:lnTo>
                      <a:pt x="1131" y="208"/>
                    </a:lnTo>
                    <a:lnTo>
                      <a:pt x="1131" y="208"/>
                    </a:lnTo>
                    <a:lnTo>
                      <a:pt x="1138" y="208"/>
                    </a:lnTo>
                    <a:lnTo>
                      <a:pt x="1138" y="208"/>
                    </a:lnTo>
                    <a:lnTo>
                      <a:pt x="1174" y="208"/>
                    </a:lnTo>
                    <a:lnTo>
                      <a:pt x="1174" y="208"/>
                    </a:lnTo>
                    <a:lnTo>
                      <a:pt x="1185" y="208"/>
                    </a:lnTo>
                    <a:lnTo>
                      <a:pt x="1185" y="208"/>
                    </a:lnTo>
                    <a:lnTo>
                      <a:pt x="1197" y="208"/>
                    </a:lnTo>
                    <a:lnTo>
                      <a:pt x="1197" y="208"/>
                    </a:lnTo>
                    <a:lnTo>
                      <a:pt x="1212" y="208"/>
                    </a:lnTo>
                    <a:lnTo>
                      <a:pt x="1212" y="208"/>
                    </a:lnTo>
                    <a:lnTo>
                      <a:pt x="1216" y="208"/>
                    </a:lnTo>
                    <a:lnTo>
                      <a:pt x="1216" y="208"/>
                    </a:lnTo>
                    <a:lnTo>
                      <a:pt x="1237" y="208"/>
                    </a:lnTo>
                    <a:lnTo>
                      <a:pt x="1237" y="208"/>
                    </a:lnTo>
                    <a:lnTo>
                      <a:pt x="1250" y="208"/>
                    </a:lnTo>
                    <a:lnTo>
                      <a:pt x="1250" y="214"/>
                    </a:lnTo>
                    <a:lnTo>
                      <a:pt x="1256" y="214"/>
                    </a:lnTo>
                    <a:lnTo>
                      <a:pt x="1256" y="214"/>
                    </a:lnTo>
                    <a:lnTo>
                      <a:pt x="1265" y="214"/>
                    </a:lnTo>
                    <a:lnTo>
                      <a:pt x="1265" y="214"/>
                    </a:lnTo>
                    <a:lnTo>
                      <a:pt x="1269" y="214"/>
                    </a:lnTo>
                    <a:lnTo>
                      <a:pt x="1269" y="214"/>
                    </a:lnTo>
                    <a:lnTo>
                      <a:pt x="1272" y="214"/>
                    </a:lnTo>
                    <a:lnTo>
                      <a:pt x="1272" y="214"/>
                    </a:lnTo>
                    <a:lnTo>
                      <a:pt x="1273" y="214"/>
                    </a:lnTo>
                    <a:lnTo>
                      <a:pt x="1273" y="214"/>
                    </a:lnTo>
                    <a:lnTo>
                      <a:pt x="1275" y="214"/>
                    </a:lnTo>
                    <a:lnTo>
                      <a:pt x="1275" y="214"/>
                    </a:lnTo>
                    <a:lnTo>
                      <a:pt x="1277" y="214"/>
                    </a:lnTo>
                    <a:lnTo>
                      <a:pt x="1277" y="221"/>
                    </a:lnTo>
                    <a:lnTo>
                      <a:pt x="1279" y="221"/>
                    </a:lnTo>
                    <a:lnTo>
                      <a:pt x="1279" y="221"/>
                    </a:lnTo>
                    <a:lnTo>
                      <a:pt x="1281" y="221"/>
                    </a:lnTo>
                    <a:lnTo>
                      <a:pt x="1281" y="221"/>
                    </a:lnTo>
                    <a:lnTo>
                      <a:pt x="1293" y="221"/>
                    </a:lnTo>
                    <a:lnTo>
                      <a:pt x="1293" y="221"/>
                    </a:lnTo>
                    <a:lnTo>
                      <a:pt x="1296" y="221"/>
                    </a:lnTo>
                    <a:lnTo>
                      <a:pt x="1296" y="221"/>
                    </a:lnTo>
                    <a:lnTo>
                      <a:pt x="1300" y="221"/>
                    </a:lnTo>
                    <a:lnTo>
                      <a:pt x="1300" y="221"/>
                    </a:lnTo>
                    <a:lnTo>
                      <a:pt x="1302" y="221"/>
                    </a:lnTo>
                    <a:lnTo>
                      <a:pt x="1302" y="221"/>
                    </a:lnTo>
                    <a:lnTo>
                      <a:pt x="1306" y="221"/>
                    </a:lnTo>
                    <a:lnTo>
                      <a:pt x="1306" y="221"/>
                    </a:lnTo>
                    <a:lnTo>
                      <a:pt x="1313" y="221"/>
                    </a:lnTo>
                    <a:lnTo>
                      <a:pt x="1313" y="221"/>
                    </a:lnTo>
                    <a:lnTo>
                      <a:pt x="1314" y="221"/>
                    </a:lnTo>
                    <a:lnTo>
                      <a:pt x="1314" y="221"/>
                    </a:lnTo>
                    <a:lnTo>
                      <a:pt x="1314" y="221"/>
                    </a:lnTo>
                    <a:lnTo>
                      <a:pt x="1314" y="221"/>
                    </a:lnTo>
                    <a:lnTo>
                      <a:pt x="1323" y="221"/>
                    </a:lnTo>
                    <a:lnTo>
                      <a:pt x="1323" y="221"/>
                    </a:lnTo>
                    <a:lnTo>
                      <a:pt x="1331" y="221"/>
                    </a:lnTo>
                    <a:lnTo>
                      <a:pt x="1331" y="221"/>
                    </a:lnTo>
                    <a:lnTo>
                      <a:pt x="1332" y="221"/>
                    </a:lnTo>
                    <a:lnTo>
                      <a:pt x="1332" y="221"/>
                    </a:lnTo>
                    <a:lnTo>
                      <a:pt x="1334" y="221"/>
                    </a:lnTo>
                    <a:lnTo>
                      <a:pt x="1334" y="221"/>
                    </a:lnTo>
                    <a:lnTo>
                      <a:pt x="1334" y="221"/>
                    </a:lnTo>
                    <a:lnTo>
                      <a:pt x="1334" y="221"/>
                    </a:lnTo>
                    <a:lnTo>
                      <a:pt x="1336" y="221"/>
                    </a:lnTo>
                    <a:lnTo>
                      <a:pt x="1336" y="221"/>
                    </a:lnTo>
                    <a:lnTo>
                      <a:pt x="1337" y="221"/>
                    </a:lnTo>
                    <a:lnTo>
                      <a:pt x="1337" y="221"/>
                    </a:lnTo>
                    <a:lnTo>
                      <a:pt x="1338" y="221"/>
                    </a:lnTo>
                    <a:lnTo>
                      <a:pt x="1338" y="221"/>
                    </a:lnTo>
                    <a:lnTo>
                      <a:pt x="1338" y="221"/>
                    </a:lnTo>
                    <a:lnTo>
                      <a:pt x="1338" y="221"/>
                    </a:lnTo>
                    <a:lnTo>
                      <a:pt x="1341" y="221"/>
                    </a:lnTo>
                    <a:lnTo>
                      <a:pt x="1341" y="221"/>
                    </a:lnTo>
                    <a:lnTo>
                      <a:pt x="1342" y="221"/>
                    </a:lnTo>
                    <a:lnTo>
                      <a:pt x="1342" y="221"/>
                    </a:lnTo>
                    <a:lnTo>
                      <a:pt x="1342" y="221"/>
                    </a:lnTo>
                    <a:lnTo>
                      <a:pt x="1342" y="221"/>
                    </a:lnTo>
                    <a:lnTo>
                      <a:pt x="1343" y="221"/>
                    </a:lnTo>
                    <a:lnTo>
                      <a:pt x="1343" y="221"/>
                    </a:lnTo>
                    <a:lnTo>
                      <a:pt x="1344" y="221"/>
                    </a:lnTo>
                    <a:lnTo>
                      <a:pt x="1344" y="221"/>
                    </a:lnTo>
                    <a:lnTo>
                      <a:pt x="1351" y="221"/>
                    </a:lnTo>
                    <a:lnTo>
                      <a:pt x="1351" y="221"/>
                    </a:lnTo>
                    <a:lnTo>
                      <a:pt x="1353" y="221"/>
                    </a:lnTo>
                    <a:lnTo>
                      <a:pt x="1353" y="221"/>
                    </a:lnTo>
                    <a:lnTo>
                      <a:pt x="1354" y="221"/>
                    </a:lnTo>
                    <a:lnTo>
                      <a:pt x="1354" y="221"/>
                    </a:lnTo>
                    <a:lnTo>
                      <a:pt x="1359" y="221"/>
                    </a:lnTo>
                    <a:lnTo>
                      <a:pt x="1359" y="221"/>
                    </a:lnTo>
                    <a:lnTo>
                      <a:pt x="1360" y="221"/>
                    </a:lnTo>
                    <a:lnTo>
                      <a:pt x="1360" y="221"/>
                    </a:lnTo>
                    <a:lnTo>
                      <a:pt x="1361" y="221"/>
                    </a:lnTo>
                    <a:lnTo>
                      <a:pt x="1361" y="221"/>
                    </a:lnTo>
                    <a:lnTo>
                      <a:pt x="1364" y="221"/>
                    </a:lnTo>
                    <a:lnTo>
                      <a:pt x="1364" y="221"/>
                    </a:lnTo>
                    <a:lnTo>
                      <a:pt x="1367" y="221"/>
                    </a:lnTo>
                    <a:lnTo>
                      <a:pt x="1367" y="221"/>
                    </a:lnTo>
                    <a:lnTo>
                      <a:pt x="1374" y="221"/>
                    </a:lnTo>
                    <a:lnTo>
                      <a:pt x="1374" y="221"/>
                    </a:lnTo>
                    <a:lnTo>
                      <a:pt x="1378" y="221"/>
                    </a:lnTo>
                    <a:lnTo>
                      <a:pt x="1378" y="221"/>
                    </a:lnTo>
                    <a:lnTo>
                      <a:pt x="1379" y="221"/>
                    </a:lnTo>
                    <a:lnTo>
                      <a:pt x="1379" y="221"/>
                    </a:lnTo>
                    <a:lnTo>
                      <a:pt x="1383" y="221"/>
                    </a:lnTo>
                    <a:lnTo>
                      <a:pt x="1383" y="221"/>
                    </a:lnTo>
                    <a:lnTo>
                      <a:pt x="1389" y="221"/>
                    </a:lnTo>
                    <a:lnTo>
                      <a:pt x="1389" y="221"/>
                    </a:lnTo>
                    <a:lnTo>
                      <a:pt x="1389" y="221"/>
                    </a:lnTo>
                    <a:lnTo>
                      <a:pt x="1389" y="221"/>
                    </a:lnTo>
                    <a:lnTo>
                      <a:pt x="1391" y="221"/>
                    </a:lnTo>
                    <a:lnTo>
                      <a:pt x="1391" y="221"/>
                    </a:lnTo>
                  </a:path>
                </a:pathLst>
              </a:custGeom>
              <a:noFill/>
              <a:ln w="1587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8" name="Freeform 392"/>
              <p:cNvSpPr>
                <a:spLocks/>
              </p:cNvSpPr>
              <p:nvPr/>
            </p:nvSpPr>
            <p:spPr bwMode="auto">
              <a:xfrm>
                <a:off x="17074" y="6815"/>
                <a:ext cx="2002" cy="460"/>
              </a:xfrm>
              <a:custGeom>
                <a:avLst/>
                <a:gdLst>
                  <a:gd name="T0" fmla="*/ 46 w 1390"/>
                  <a:gd name="T1" fmla="*/ 4 h 319"/>
                  <a:gd name="T2" fmla="*/ 87 w 1390"/>
                  <a:gd name="T3" fmla="*/ 7 h 319"/>
                  <a:gd name="T4" fmla="*/ 93 w 1390"/>
                  <a:gd name="T5" fmla="*/ 18 h 319"/>
                  <a:gd name="T6" fmla="*/ 100 w 1390"/>
                  <a:gd name="T7" fmla="*/ 26 h 319"/>
                  <a:gd name="T8" fmla="*/ 102 w 1390"/>
                  <a:gd name="T9" fmla="*/ 37 h 319"/>
                  <a:gd name="T10" fmla="*/ 125 w 1390"/>
                  <a:gd name="T11" fmla="*/ 44 h 319"/>
                  <a:gd name="T12" fmla="*/ 128 w 1390"/>
                  <a:gd name="T13" fmla="*/ 55 h 319"/>
                  <a:gd name="T14" fmla="*/ 145 w 1390"/>
                  <a:gd name="T15" fmla="*/ 62 h 319"/>
                  <a:gd name="T16" fmla="*/ 163 w 1390"/>
                  <a:gd name="T17" fmla="*/ 73 h 319"/>
                  <a:gd name="T18" fmla="*/ 198 w 1390"/>
                  <a:gd name="T19" fmla="*/ 84 h 319"/>
                  <a:gd name="T20" fmla="*/ 202 w 1390"/>
                  <a:gd name="T21" fmla="*/ 95 h 319"/>
                  <a:gd name="T22" fmla="*/ 217 w 1390"/>
                  <a:gd name="T23" fmla="*/ 102 h 319"/>
                  <a:gd name="T24" fmla="*/ 227 w 1390"/>
                  <a:gd name="T25" fmla="*/ 113 h 319"/>
                  <a:gd name="T26" fmla="*/ 283 w 1390"/>
                  <a:gd name="T27" fmla="*/ 121 h 319"/>
                  <a:gd name="T28" fmla="*/ 286 w 1390"/>
                  <a:gd name="T29" fmla="*/ 131 h 319"/>
                  <a:gd name="T30" fmla="*/ 295 w 1390"/>
                  <a:gd name="T31" fmla="*/ 139 h 319"/>
                  <a:gd name="T32" fmla="*/ 318 w 1390"/>
                  <a:gd name="T33" fmla="*/ 150 h 319"/>
                  <a:gd name="T34" fmla="*/ 347 w 1390"/>
                  <a:gd name="T35" fmla="*/ 157 h 319"/>
                  <a:gd name="T36" fmla="*/ 358 w 1390"/>
                  <a:gd name="T37" fmla="*/ 168 h 319"/>
                  <a:gd name="T38" fmla="*/ 413 w 1390"/>
                  <a:gd name="T39" fmla="*/ 175 h 319"/>
                  <a:gd name="T40" fmla="*/ 427 w 1390"/>
                  <a:gd name="T41" fmla="*/ 183 h 319"/>
                  <a:gd name="T42" fmla="*/ 477 w 1390"/>
                  <a:gd name="T43" fmla="*/ 190 h 319"/>
                  <a:gd name="T44" fmla="*/ 487 w 1390"/>
                  <a:gd name="T45" fmla="*/ 201 h 319"/>
                  <a:gd name="T46" fmla="*/ 542 w 1390"/>
                  <a:gd name="T47" fmla="*/ 208 h 319"/>
                  <a:gd name="T48" fmla="*/ 557 w 1390"/>
                  <a:gd name="T49" fmla="*/ 212 h 319"/>
                  <a:gd name="T50" fmla="*/ 610 w 1390"/>
                  <a:gd name="T51" fmla="*/ 212 h 319"/>
                  <a:gd name="T52" fmla="*/ 643 w 1390"/>
                  <a:gd name="T53" fmla="*/ 216 h 319"/>
                  <a:gd name="T54" fmla="*/ 692 w 1390"/>
                  <a:gd name="T55" fmla="*/ 216 h 319"/>
                  <a:gd name="T56" fmla="*/ 722 w 1390"/>
                  <a:gd name="T57" fmla="*/ 224 h 319"/>
                  <a:gd name="T58" fmla="*/ 762 w 1390"/>
                  <a:gd name="T59" fmla="*/ 224 h 319"/>
                  <a:gd name="T60" fmla="*/ 811 w 1390"/>
                  <a:gd name="T61" fmla="*/ 235 h 319"/>
                  <a:gd name="T62" fmla="*/ 843 w 1390"/>
                  <a:gd name="T63" fmla="*/ 239 h 319"/>
                  <a:gd name="T64" fmla="*/ 857 w 1390"/>
                  <a:gd name="T65" fmla="*/ 247 h 319"/>
                  <a:gd name="T66" fmla="*/ 909 w 1390"/>
                  <a:gd name="T67" fmla="*/ 255 h 319"/>
                  <a:gd name="T68" fmla="*/ 929 w 1390"/>
                  <a:gd name="T69" fmla="*/ 259 h 319"/>
                  <a:gd name="T70" fmla="*/ 961 w 1390"/>
                  <a:gd name="T71" fmla="*/ 271 h 319"/>
                  <a:gd name="T72" fmla="*/ 963 w 1390"/>
                  <a:gd name="T73" fmla="*/ 275 h 319"/>
                  <a:gd name="T74" fmla="*/ 1030 w 1390"/>
                  <a:gd name="T75" fmla="*/ 283 h 319"/>
                  <a:gd name="T76" fmla="*/ 1079 w 1390"/>
                  <a:gd name="T77" fmla="*/ 283 h 319"/>
                  <a:gd name="T78" fmla="*/ 1140 w 1390"/>
                  <a:gd name="T79" fmla="*/ 283 h 319"/>
                  <a:gd name="T80" fmla="*/ 1153 w 1390"/>
                  <a:gd name="T81" fmla="*/ 283 h 319"/>
                  <a:gd name="T82" fmla="*/ 1169 w 1390"/>
                  <a:gd name="T83" fmla="*/ 283 h 319"/>
                  <a:gd name="T84" fmla="*/ 1196 w 1390"/>
                  <a:gd name="T85" fmla="*/ 292 h 319"/>
                  <a:gd name="T86" fmla="*/ 1242 w 1390"/>
                  <a:gd name="T87" fmla="*/ 296 h 319"/>
                  <a:gd name="T88" fmla="*/ 1250 w 1390"/>
                  <a:gd name="T89" fmla="*/ 296 h 319"/>
                  <a:gd name="T90" fmla="*/ 1262 w 1390"/>
                  <a:gd name="T91" fmla="*/ 296 h 319"/>
                  <a:gd name="T92" fmla="*/ 1276 w 1390"/>
                  <a:gd name="T93" fmla="*/ 296 h 319"/>
                  <a:gd name="T94" fmla="*/ 1289 w 1390"/>
                  <a:gd name="T95" fmla="*/ 296 h 319"/>
                  <a:gd name="T96" fmla="*/ 1295 w 1390"/>
                  <a:gd name="T97" fmla="*/ 301 h 319"/>
                  <a:gd name="T98" fmla="*/ 1304 w 1390"/>
                  <a:gd name="T99" fmla="*/ 306 h 319"/>
                  <a:gd name="T100" fmla="*/ 1313 w 1390"/>
                  <a:gd name="T101" fmla="*/ 306 h 319"/>
                  <a:gd name="T102" fmla="*/ 1315 w 1390"/>
                  <a:gd name="T103" fmla="*/ 306 h 319"/>
                  <a:gd name="T104" fmla="*/ 1318 w 1390"/>
                  <a:gd name="T105" fmla="*/ 306 h 319"/>
                  <a:gd name="T106" fmla="*/ 1322 w 1390"/>
                  <a:gd name="T107" fmla="*/ 306 h 319"/>
                  <a:gd name="T108" fmla="*/ 1333 w 1390"/>
                  <a:gd name="T109" fmla="*/ 306 h 319"/>
                  <a:gd name="T110" fmla="*/ 1346 w 1390"/>
                  <a:gd name="T111" fmla="*/ 306 h 319"/>
                  <a:gd name="T112" fmla="*/ 1351 w 1390"/>
                  <a:gd name="T113" fmla="*/ 312 h 319"/>
                  <a:gd name="T114" fmla="*/ 1363 w 1390"/>
                  <a:gd name="T115" fmla="*/ 312 h 319"/>
                  <a:gd name="T116" fmla="*/ 1369 w 1390"/>
                  <a:gd name="T117" fmla="*/ 312 h 319"/>
                  <a:gd name="T118" fmla="*/ 1373 w 1390"/>
                  <a:gd name="T119" fmla="*/ 312 h 319"/>
                  <a:gd name="T120" fmla="*/ 1379 w 1390"/>
                  <a:gd name="T121" fmla="*/ 319 h 319"/>
                  <a:gd name="T122" fmla="*/ 1383 w 1390"/>
                  <a:gd name="T123" fmla="*/ 319 h 319"/>
                  <a:gd name="T124" fmla="*/ 1387 w 1390"/>
                  <a:gd name="T125" fmla="*/ 319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0" h="319">
                    <a:moveTo>
                      <a:pt x="0" y="0"/>
                    </a:moveTo>
                    <a:lnTo>
                      <a:pt x="0" y="0"/>
                    </a:lnTo>
                    <a:lnTo>
                      <a:pt x="0" y="0"/>
                    </a:lnTo>
                    <a:lnTo>
                      <a:pt x="46" y="0"/>
                    </a:lnTo>
                    <a:lnTo>
                      <a:pt x="46" y="4"/>
                    </a:lnTo>
                    <a:lnTo>
                      <a:pt x="71" y="4"/>
                    </a:lnTo>
                    <a:lnTo>
                      <a:pt x="71" y="4"/>
                    </a:lnTo>
                    <a:lnTo>
                      <a:pt x="85" y="4"/>
                    </a:lnTo>
                    <a:lnTo>
                      <a:pt x="85" y="7"/>
                    </a:lnTo>
                    <a:lnTo>
                      <a:pt x="87" y="7"/>
                    </a:lnTo>
                    <a:lnTo>
                      <a:pt x="87" y="11"/>
                    </a:lnTo>
                    <a:lnTo>
                      <a:pt x="91" y="11"/>
                    </a:lnTo>
                    <a:lnTo>
                      <a:pt x="91" y="15"/>
                    </a:lnTo>
                    <a:lnTo>
                      <a:pt x="93" y="15"/>
                    </a:lnTo>
                    <a:lnTo>
                      <a:pt x="93" y="18"/>
                    </a:lnTo>
                    <a:lnTo>
                      <a:pt x="97" y="18"/>
                    </a:lnTo>
                    <a:lnTo>
                      <a:pt x="97" y="22"/>
                    </a:lnTo>
                    <a:lnTo>
                      <a:pt x="98" y="22"/>
                    </a:lnTo>
                    <a:lnTo>
                      <a:pt x="98" y="26"/>
                    </a:lnTo>
                    <a:lnTo>
                      <a:pt x="100" y="26"/>
                    </a:lnTo>
                    <a:lnTo>
                      <a:pt x="100" y="29"/>
                    </a:lnTo>
                    <a:lnTo>
                      <a:pt x="101" y="29"/>
                    </a:lnTo>
                    <a:lnTo>
                      <a:pt x="101" y="33"/>
                    </a:lnTo>
                    <a:lnTo>
                      <a:pt x="102" y="33"/>
                    </a:lnTo>
                    <a:lnTo>
                      <a:pt x="102" y="37"/>
                    </a:lnTo>
                    <a:lnTo>
                      <a:pt x="112" y="37"/>
                    </a:lnTo>
                    <a:lnTo>
                      <a:pt x="112" y="40"/>
                    </a:lnTo>
                    <a:lnTo>
                      <a:pt x="116" y="40"/>
                    </a:lnTo>
                    <a:lnTo>
                      <a:pt x="116" y="44"/>
                    </a:lnTo>
                    <a:lnTo>
                      <a:pt x="125" y="44"/>
                    </a:lnTo>
                    <a:lnTo>
                      <a:pt x="125" y="47"/>
                    </a:lnTo>
                    <a:lnTo>
                      <a:pt x="126" y="47"/>
                    </a:lnTo>
                    <a:lnTo>
                      <a:pt x="126" y="51"/>
                    </a:lnTo>
                    <a:lnTo>
                      <a:pt x="128" y="51"/>
                    </a:lnTo>
                    <a:lnTo>
                      <a:pt x="128" y="55"/>
                    </a:lnTo>
                    <a:lnTo>
                      <a:pt x="133" y="55"/>
                    </a:lnTo>
                    <a:lnTo>
                      <a:pt x="133" y="58"/>
                    </a:lnTo>
                    <a:lnTo>
                      <a:pt x="138" y="58"/>
                    </a:lnTo>
                    <a:lnTo>
                      <a:pt x="138" y="62"/>
                    </a:lnTo>
                    <a:lnTo>
                      <a:pt x="145" y="62"/>
                    </a:lnTo>
                    <a:lnTo>
                      <a:pt x="145" y="66"/>
                    </a:lnTo>
                    <a:lnTo>
                      <a:pt x="152" y="66"/>
                    </a:lnTo>
                    <a:lnTo>
                      <a:pt x="152" y="69"/>
                    </a:lnTo>
                    <a:lnTo>
                      <a:pt x="163" y="69"/>
                    </a:lnTo>
                    <a:lnTo>
                      <a:pt x="163" y="73"/>
                    </a:lnTo>
                    <a:lnTo>
                      <a:pt x="174" y="73"/>
                    </a:lnTo>
                    <a:lnTo>
                      <a:pt x="174" y="77"/>
                    </a:lnTo>
                    <a:lnTo>
                      <a:pt x="177" y="77"/>
                    </a:lnTo>
                    <a:lnTo>
                      <a:pt x="177" y="84"/>
                    </a:lnTo>
                    <a:lnTo>
                      <a:pt x="198" y="84"/>
                    </a:lnTo>
                    <a:lnTo>
                      <a:pt x="198" y="88"/>
                    </a:lnTo>
                    <a:lnTo>
                      <a:pt x="198" y="88"/>
                    </a:lnTo>
                    <a:lnTo>
                      <a:pt x="198" y="91"/>
                    </a:lnTo>
                    <a:lnTo>
                      <a:pt x="202" y="91"/>
                    </a:lnTo>
                    <a:lnTo>
                      <a:pt x="202" y="95"/>
                    </a:lnTo>
                    <a:lnTo>
                      <a:pt x="206" y="95"/>
                    </a:lnTo>
                    <a:lnTo>
                      <a:pt x="206" y="99"/>
                    </a:lnTo>
                    <a:lnTo>
                      <a:pt x="206" y="99"/>
                    </a:lnTo>
                    <a:lnTo>
                      <a:pt x="206" y="102"/>
                    </a:lnTo>
                    <a:lnTo>
                      <a:pt x="217" y="102"/>
                    </a:lnTo>
                    <a:lnTo>
                      <a:pt x="217" y="106"/>
                    </a:lnTo>
                    <a:lnTo>
                      <a:pt x="219" y="106"/>
                    </a:lnTo>
                    <a:lnTo>
                      <a:pt x="219" y="110"/>
                    </a:lnTo>
                    <a:lnTo>
                      <a:pt x="227" y="110"/>
                    </a:lnTo>
                    <a:lnTo>
                      <a:pt x="227" y="113"/>
                    </a:lnTo>
                    <a:lnTo>
                      <a:pt x="237" y="113"/>
                    </a:lnTo>
                    <a:lnTo>
                      <a:pt x="237" y="117"/>
                    </a:lnTo>
                    <a:lnTo>
                      <a:pt x="254" y="117"/>
                    </a:lnTo>
                    <a:lnTo>
                      <a:pt x="254" y="121"/>
                    </a:lnTo>
                    <a:lnTo>
                      <a:pt x="283" y="121"/>
                    </a:lnTo>
                    <a:lnTo>
                      <a:pt x="283" y="124"/>
                    </a:lnTo>
                    <a:lnTo>
                      <a:pt x="284" y="124"/>
                    </a:lnTo>
                    <a:lnTo>
                      <a:pt x="284" y="128"/>
                    </a:lnTo>
                    <a:lnTo>
                      <a:pt x="286" y="128"/>
                    </a:lnTo>
                    <a:lnTo>
                      <a:pt x="286" y="131"/>
                    </a:lnTo>
                    <a:lnTo>
                      <a:pt x="290" y="131"/>
                    </a:lnTo>
                    <a:lnTo>
                      <a:pt x="290" y="135"/>
                    </a:lnTo>
                    <a:lnTo>
                      <a:pt x="295" y="135"/>
                    </a:lnTo>
                    <a:lnTo>
                      <a:pt x="295" y="139"/>
                    </a:lnTo>
                    <a:lnTo>
                      <a:pt x="295" y="139"/>
                    </a:lnTo>
                    <a:lnTo>
                      <a:pt x="295" y="142"/>
                    </a:lnTo>
                    <a:lnTo>
                      <a:pt x="304" y="142"/>
                    </a:lnTo>
                    <a:lnTo>
                      <a:pt x="304" y="146"/>
                    </a:lnTo>
                    <a:lnTo>
                      <a:pt x="318" y="146"/>
                    </a:lnTo>
                    <a:lnTo>
                      <a:pt x="318" y="150"/>
                    </a:lnTo>
                    <a:lnTo>
                      <a:pt x="341" y="150"/>
                    </a:lnTo>
                    <a:lnTo>
                      <a:pt x="341" y="153"/>
                    </a:lnTo>
                    <a:lnTo>
                      <a:pt x="345" y="153"/>
                    </a:lnTo>
                    <a:lnTo>
                      <a:pt x="345" y="157"/>
                    </a:lnTo>
                    <a:lnTo>
                      <a:pt x="347" y="157"/>
                    </a:lnTo>
                    <a:lnTo>
                      <a:pt x="347" y="161"/>
                    </a:lnTo>
                    <a:lnTo>
                      <a:pt x="357" y="161"/>
                    </a:lnTo>
                    <a:lnTo>
                      <a:pt x="357" y="164"/>
                    </a:lnTo>
                    <a:lnTo>
                      <a:pt x="358" y="164"/>
                    </a:lnTo>
                    <a:lnTo>
                      <a:pt x="358" y="168"/>
                    </a:lnTo>
                    <a:lnTo>
                      <a:pt x="363" y="168"/>
                    </a:lnTo>
                    <a:lnTo>
                      <a:pt x="363" y="172"/>
                    </a:lnTo>
                    <a:lnTo>
                      <a:pt x="381" y="172"/>
                    </a:lnTo>
                    <a:lnTo>
                      <a:pt x="381" y="175"/>
                    </a:lnTo>
                    <a:lnTo>
                      <a:pt x="413" y="175"/>
                    </a:lnTo>
                    <a:lnTo>
                      <a:pt x="413" y="175"/>
                    </a:lnTo>
                    <a:lnTo>
                      <a:pt x="418" y="175"/>
                    </a:lnTo>
                    <a:lnTo>
                      <a:pt x="418" y="179"/>
                    </a:lnTo>
                    <a:lnTo>
                      <a:pt x="427" y="179"/>
                    </a:lnTo>
                    <a:lnTo>
                      <a:pt x="427" y="183"/>
                    </a:lnTo>
                    <a:lnTo>
                      <a:pt x="438" y="183"/>
                    </a:lnTo>
                    <a:lnTo>
                      <a:pt x="438" y="186"/>
                    </a:lnTo>
                    <a:lnTo>
                      <a:pt x="461" y="186"/>
                    </a:lnTo>
                    <a:lnTo>
                      <a:pt x="461" y="190"/>
                    </a:lnTo>
                    <a:lnTo>
                      <a:pt x="477" y="190"/>
                    </a:lnTo>
                    <a:lnTo>
                      <a:pt x="477" y="194"/>
                    </a:lnTo>
                    <a:lnTo>
                      <a:pt x="478" y="194"/>
                    </a:lnTo>
                    <a:lnTo>
                      <a:pt x="478" y="197"/>
                    </a:lnTo>
                    <a:lnTo>
                      <a:pt x="487" y="197"/>
                    </a:lnTo>
                    <a:lnTo>
                      <a:pt x="487" y="201"/>
                    </a:lnTo>
                    <a:lnTo>
                      <a:pt x="512" y="201"/>
                    </a:lnTo>
                    <a:lnTo>
                      <a:pt x="512" y="205"/>
                    </a:lnTo>
                    <a:lnTo>
                      <a:pt x="539" y="205"/>
                    </a:lnTo>
                    <a:lnTo>
                      <a:pt x="539" y="208"/>
                    </a:lnTo>
                    <a:lnTo>
                      <a:pt x="542" y="208"/>
                    </a:lnTo>
                    <a:lnTo>
                      <a:pt x="542" y="208"/>
                    </a:lnTo>
                    <a:lnTo>
                      <a:pt x="555" y="208"/>
                    </a:lnTo>
                    <a:lnTo>
                      <a:pt x="555" y="212"/>
                    </a:lnTo>
                    <a:lnTo>
                      <a:pt x="557" y="212"/>
                    </a:lnTo>
                    <a:lnTo>
                      <a:pt x="557" y="212"/>
                    </a:lnTo>
                    <a:lnTo>
                      <a:pt x="560" y="212"/>
                    </a:lnTo>
                    <a:lnTo>
                      <a:pt x="560" y="212"/>
                    </a:lnTo>
                    <a:lnTo>
                      <a:pt x="572" y="212"/>
                    </a:lnTo>
                    <a:lnTo>
                      <a:pt x="572" y="212"/>
                    </a:lnTo>
                    <a:lnTo>
                      <a:pt x="610" y="212"/>
                    </a:lnTo>
                    <a:lnTo>
                      <a:pt x="610" y="212"/>
                    </a:lnTo>
                    <a:lnTo>
                      <a:pt x="642" y="212"/>
                    </a:lnTo>
                    <a:lnTo>
                      <a:pt x="642" y="212"/>
                    </a:lnTo>
                    <a:lnTo>
                      <a:pt x="643" y="212"/>
                    </a:lnTo>
                    <a:lnTo>
                      <a:pt x="643" y="216"/>
                    </a:lnTo>
                    <a:lnTo>
                      <a:pt x="644" y="216"/>
                    </a:lnTo>
                    <a:lnTo>
                      <a:pt x="644" y="216"/>
                    </a:lnTo>
                    <a:lnTo>
                      <a:pt x="656" y="216"/>
                    </a:lnTo>
                    <a:lnTo>
                      <a:pt x="656" y="216"/>
                    </a:lnTo>
                    <a:lnTo>
                      <a:pt x="692" y="216"/>
                    </a:lnTo>
                    <a:lnTo>
                      <a:pt x="692" y="220"/>
                    </a:lnTo>
                    <a:lnTo>
                      <a:pt x="706" y="220"/>
                    </a:lnTo>
                    <a:lnTo>
                      <a:pt x="706" y="220"/>
                    </a:lnTo>
                    <a:lnTo>
                      <a:pt x="722" y="220"/>
                    </a:lnTo>
                    <a:lnTo>
                      <a:pt x="722" y="224"/>
                    </a:lnTo>
                    <a:lnTo>
                      <a:pt x="748" y="224"/>
                    </a:lnTo>
                    <a:lnTo>
                      <a:pt x="748" y="224"/>
                    </a:lnTo>
                    <a:lnTo>
                      <a:pt x="751" y="224"/>
                    </a:lnTo>
                    <a:lnTo>
                      <a:pt x="751" y="224"/>
                    </a:lnTo>
                    <a:lnTo>
                      <a:pt x="762" y="224"/>
                    </a:lnTo>
                    <a:lnTo>
                      <a:pt x="762" y="227"/>
                    </a:lnTo>
                    <a:lnTo>
                      <a:pt x="779" y="227"/>
                    </a:lnTo>
                    <a:lnTo>
                      <a:pt x="779" y="231"/>
                    </a:lnTo>
                    <a:lnTo>
                      <a:pt x="811" y="231"/>
                    </a:lnTo>
                    <a:lnTo>
                      <a:pt x="811" y="235"/>
                    </a:lnTo>
                    <a:lnTo>
                      <a:pt x="813" y="235"/>
                    </a:lnTo>
                    <a:lnTo>
                      <a:pt x="813" y="235"/>
                    </a:lnTo>
                    <a:lnTo>
                      <a:pt x="832" y="235"/>
                    </a:lnTo>
                    <a:lnTo>
                      <a:pt x="832" y="239"/>
                    </a:lnTo>
                    <a:lnTo>
                      <a:pt x="843" y="239"/>
                    </a:lnTo>
                    <a:lnTo>
                      <a:pt x="843" y="239"/>
                    </a:lnTo>
                    <a:lnTo>
                      <a:pt x="846" y="239"/>
                    </a:lnTo>
                    <a:lnTo>
                      <a:pt x="846" y="243"/>
                    </a:lnTo>
                    <a:lnTo>
                      <a:pt x="857" y="243"/>
                    </a:lnTo>
                    <a:lnTo>
                      <a:pt x="857" y="247"/>
                    </a:lnTo>
                    <a:lnTo>
                      <a:pt x="895" y="247"/>
                    </a:lnTo>
                    <a:lnTo>
                      <a:pt x="895" y="251"/>
                    </a:lnTo>
                    <a:lnTo>
                      <a:pt x="904" y="251"/>
                    </a:lnTo>
                    <a:lnTo>
                      <a:pt x="904" y="255"/>
                    </a:lnTo>
                    <a:lnTo>
                      <a:pt x="909" y="255"/>
                    </a:lnTo>
                    <a:lnTo>
                      <a:pt x="909" y="255"/>
                    </a:lnTo>
                    <a:lnTo>
                      <a:pt x="923" y="255"/>
                    </a:lnTo>
                    <a:lnTo>
                      <a:pt x="923" y="259"/>
                    </a:lnTo>
                    <a:lnTo>
                      <a:pt x="929" y="259"/>
                    </a:lnTo>
                    <a:lnTo>
                      <a:pt x="929" y="259"/>
                    </a:lnTo>
                    <a:lnTo>
                      <a:pt x="939" y="259"/>
                    </a:lnTo>
                    <a:lnTo>
                      <a:pt x="939" y="267"/>
                    </a:lnTo>
                    <a:lnTo>
                      <a:pt x="952" y="267"/>
                    </a:lnTo>
                    <a:lnTo>
                      <a:pt x="952" y="271"/>
                    </a:lnTo>
                    <a:lnTo>
                      <a:pt x="961" y="271"/>
                    </a:lnTo>
                    <a:lnTo>
                      <a:pt x="961" y="275"/>
                    </a:lnTo>
                    <a:lnTo>
                      <a:pt x="962" y="275"/>
                    </a:lnTo>
                    <a:lnTo>
                      <a:pt x="962" y="275"/>
                    </a:lnTo>
                    <a:lnTo>
                      <a:pt x="963" y="275"/>
                    </a:lnTo>
                    <a:lnTo>
                      <a:pt x="963" y="275"/>
                    </a:lnTo>
                    <a:lnTo>
                      <a:pt x="965" y="275"/>
                    </a:lnTo>
                    <a:lnTo>
                      <a:pt x="965" y="279"/>
                    </a:lnTo>
                    <a:lnTo>
                      <a:pt x="968" y="279"/>
                    </a:lnTo>
                    <a:lnTo>
                      <a:pt x="968" y="283"/>
                    </a:lnTo>
                    <a:lnTo>
                      <a:pt x="1030" y="283"/>
                    </a:lnTo>
                    <a:lnTo>
                      <a:pt x="1030" y="283"/>
                    </a:lnTo>
                    <a:lnTo>
                      <a:pt x="1072" y="283"/>
                    </a:lnTo>
                    <a:lnTo>
                      <a:pt x="1072" y="283"/>
                    </a:lnTo>
                    <a:lnTo>
                      <a:pt x="1079" y="283"/>
                    </a:lnTo>
                    <a:lnTo>
                      <a:pt x="1079" y="283"/>
                    </a:lnTo>
                    <a:lnTo>
                      <a:pt x="1109" y="283"/>
                    </a:lnTo>
                    <a:lnTo>
                      <a:pt x="1109" y="283"/>
                    </a:lnTo>
                    <a:lnTo>
                      <a:pt x="1117" y="283"/>
                    </a:lnTo>
                    <a:lnTo>
                      <a:pt x="1117" y="283"/>
                    </a:lnTo>
                    <a:lnTo>
                      <a:pt x="1140" y="283"/>
                    </a:lnTo>
                    <a:lnTo>
                      <a:pt x="1140" y="283"/>
                    </a:lnTo>
                    <a:lnTo>
                      <a:pt x="1143" y="283"/>
                    </a:lnTo>
                    <a:lnTo>
                      <a:pt x="1143" y="283"/>
                    </a:lnTo>
                    <a:lnTo>
                      <a:pt x="1153" y="283"/>
                    </a:lnTo>
                    <a:lnTo>
                      <a:pt x="1153" y="283"/>
                    </a:lnTo>
                    <a:lnTo>
                      <a:pt x="1161" y="283"/>
                    </a:lnTo>
                    <a:lnTo>
                      <a:pt x="1161" y="283"/>
                    </a:lnTo>
                    <a:lnTo>
                      <a:pt x="1167" y="283"/>
                    </a:lnTo>
                    <a:lnTo>
                      <a:pt x="1167" y="283"/>
                    </a:lnTo>
                    <a:lnTo>
                      <a:pt x="1169" y="283"/>
                    </a:lnTo>
                    <a:lnTo>
                      <a:pt x="1169" y="288"/>
                    </a:lnTo>
                    <a:lnTo>
                      <a:pt x="1176" y="288"/>
                    </a:lnTo>
                    <a:lnTo>
                      <a:pt x="1176" y="292"/>
                    </a:lnTo>
                    <a:lnTo>
                      <a:pt x="1196" y="292"/>
                    </a:lnTo>
                    <a:lnTo>
                      <a:pt x="1196" y="292"/>
                    </a:lnTo>
                    <a:lnTo>
                      <a:pt x="1219" y="292"/>
                    </a:lnTo>
                    <a:lnTo>
                      <a:pt x="1219" y="292"/>
                    </a:lnTo>
                    <a:lnTo>
                      <a:pt x="1239" y="292"/>
                    </a:lnTo>
                    <a:lnTo>
                      <a:pt x="1239" y="296"/>
                    </a:lnTo>
                    <a:lnTo>
                      <a:pt x="1242" y="296"/>
                    </a:lnTo>
                    <a:lnTo>
                      <a:pt x="1242" y="296"/>
                    </a:lnTo>
                    <a:lnTo>
                      <a:pt x="1242" y="296"/>
                    </a:lnTo>
                    <a:lnTo>
                      <a:pt x="1242" y="296"/>
                    </a:lnTo>
                    <a:lnTo>
                      <a:pt x="1250" y="296"/>
                    </a:lnTo>
                    <a:lnTo>
                      <a:pt x="1250" y="296"/>
                    </a:lnTo>
                    <a:lnTo>
                      <a:pt x="1254" y="296"/>
                    </a:lnTo>
                    <a:lnTo>
                      <a:pt x="1254" y="296"/>
                    </a:lnTo>
                    <a:lnTo>
                      <a:pt x="1255" y="296"/>
                    </a:lnTo>
                    <a:lnTo>
                      <a:pt x="1255" y="296"/>
                    </a:lnTo>
                    <a:lnTo>
                      <a:pt x="1262" y="296"/>
                    </a:lnTo>
                    <a:lnTo>
                      <a:pt x="1262" y="296"/>
                    </a:lnTo>
                    <a:lnTo>
                      <a:pt x="1272" y="296"/>
                    </a:lnTo>
                    <a:lnTo>
                      <a:pt x="1272" y="296"/>
                    </a:lnTo>
                    <a:lnTo>
                      <a:pt x="1276" y="296"/>
                    </a:lnTo>
                    <a:lnTo>
                      <a:pt x="1276" y="296"/>
                    </a:lnTo>
                    <a:lnTo>
                      <a:pt x="1277" y="296"/>
                    </a:lnTo>
                    <a:lnTo>
                      <a:pt x="1277" y="296"/>
                    </a:lnTo>
                    <a:lnTo>
                      <a:pt x="1286" y="296"/>
                    </a:lnTo>
                    <a:lnTo>
                      <a:pt x="1286" y="296"/>
                    </a:lnTo>
                    <a:lnTo>
                      <a:pt x="1289" y="296"/>
                    </a:lnTo>
                    <a:lnTo>
                      <a:pt x="1289" y="301"/>
                    </a:lnTo>
                    <a:lnTo>
                      <a:pt x="1290" y="301"/>
                    </a:lnTo>
                    <a:lnTo>
                      <a:pt x="1290" y="301"/>
                    </a:lnTo>
                    <a:lnTo>
                      <a:pt x="1295" y="301"/>
                    </a:lnTo>
                    <a:lnTo>
                      <a:pt x="1295" y="301"/>
                    </a:lnTo>
                    <a:lnTo>
                      <a:pt x="1295" y="301"/>
                    </a:lnTo>
                    <a:lnTo>
                      <a:pt x="1295" y="301"/>
                    </a:lnTo>
                    <a:lnTo>
                      <a:pt x="1297" y="301"/>
                    </a:lnTo>
                    <a:lnTo>
                      <a:pt x="1297" y="306"/>
                    </a:lnTo>
                    <a:lnTo>
                      <a:pt x="1304" y="306"/>
                    </a:lnTo>
                    <a:lnTo>
                      <a:pt x="1304" y="306"/>
                    </a:lnTo>
                    <a:lnTo>
                      <a:pt x="1312" y="306"/>
                    </a:lnTo>
                    <a:lnTo>
                      <a:pt x="1312" y="306"/>
                    </a:lnTo>
                    <a:lnTo>
                      <a:pt x="1313" y="306"/>
                    </a:lnTo>
                    <a:lnTo>
                      <a:pt x="1313" y="306"/>
                    </a:lnTo>
                    <a:lnTo>
                      <a:pt x="1314" y="306"/>
                    </a:lnTo>
                    <a:lnTo>
                      <a:pt x="1314" y="306"/>
                    </a:lnTo>
                    <a:lnTo>
                      <a:pt x="1314" y="306"/>
                    </a:lnTo>
                    <a:lnTo>
                      <a:pt x="1314" y="306"/>
                    </a:lnTo>
                    <a:lnTo>
                      <a:pt x="1315" y="306"/>
                    </a:lnTo>
                    <a:lnTo>
                      <a:pt x="1315" y="306"/>
                    </a:lnTo>
                    <a:lnTo>
                      <a:pt x="1316" y="306"/>
                    </a:lnTo>
                    <a:lnTo>
                      <a:pt x="1316" y="306"/>
                    </a:lnTo>
                    <a:lnTo>
                      <a:pt x="1318" y="306"/>
                    </a:lnTo>
                    <a:lnTo>
                      <a:pt x="1318" y="306"/>
                    </a:lnTo>
                    <a:lnTo>
                      <a:pt x="1319" y="306"/>
                    </a:lnTo>
                    <a:lnTo>
                      <a:pt x="1319" y="306"/>
                    </a:lnTo>
                    <a:lnTo>
                      <a:pt x="1320" y="306"/>
                    </a:lnTo>
                    <a:lnTo>
                      <a:pt x="1320" y="306"/>
                    </a:lnTo>
                    <a:lnTo>
                      <a:pt x="1322" y="306"/>
                    </a:lnTo>
                    <a:lnTo>
                      <a:pt x="1322" y="306"/>
                    </a:lnTo>
                    <a:lnTo>
                      <a:pt x="1325" y="306"/>
                    </a:lnTo>
                    <a:lnTo>
                      <a:pt x="1325" y="306"/>
                    </a:lnTo>
                    <a:lnTo>
                      <a:pt x="1333" y="306"/>
                    </a:lnTo>
                    <a:lnTo>
                      <a:pt x="1333" y="306"/>
                    </a:lnTo>
                    <a:lnTo>
                      <a:pt x="1337" y="306"/>
                    </a:lnTo>
                    <a:lnTo>
                      <a:pt x="1337" y="306"/>
                    </a:lnTo>
                    <a:lnTo>
                      <a:pt x="1339" y="306"/>
                    </a:lnTo>
                    <a:lnTo>
                      <a:pt x="1339" y="306"/>
                    </a:lnTo>
                    <a:lnTo>
                      <a:pt x="1346" y="306"/>
                    </a:lnTo>
                    <a:lnTo>
                      <a:pt x="1346" y="312"/>
                    </a:lnTo>
                    <a:lnTo>
                      <a:pt x="1348" y="312"/>
                    </a:lnTo>
                    <a:lnTo>
                      <a:pt x="1348" y="312"/>
                    </a:lnTo>
                    <a:lnTo>
                      <a:pt x="1351" y="312"/>
                    </a:lnTo>
                    <a:lnTo>
                      <a:pt x="1351" y="312"/>
                    </a:lnTo>
                    <a:lnTo>
                      <a:pt x="1359" y="312"/>
                    </a:lnTo>
                    <a:lnTo>
                      <a:pt x="1359" y="312"/>
                    </a:lnTo>
                    <a:lnTo>
                      <a:pt x="1361" y="312"/>
                    </a:lnTo>
                    <a:lnTo>
                      <a:pt x="1361" y="312"/>
                    </a:lnTo>
                    <a:lnTo>
                      <a:pt x="1363" y="312"/>
                    </a:lnTo>
                    <a:lnTo>
                      <a:pt x="1363" y="312"/>
                    </a:lnTo>
                    <a:lnTo>
                      <a:pt x="1364" y="312"/>
                    </a:lnTo>
                    <a:lnTo>
                      <a:pt x="1364" y="312"/>
                    </a:lnTo>
                    <a:lnTo>
                      <a:pt x="1369" y="312"/>
                    </a:lnTo>
                    <a:lnTo>
                      <a:pt x="1369" y="312"/>
                    </a:lnTo>
                    <a:lnTo>
                      <a:pt x="1370" y="312"/>
                    </a:lnTo>
                    <a:lnTo>
                      <a:pt x="1370" y="312"/>
                    </a:lnTo>
                    <a:lnTo>
                      <a:pt x="1372" y="312"/>
                    </a:lnTo>
                    <a:lnTo>
                      <a:pt x="1372" y="312"/>
                    </a:lnTo>
                    <a:lnTo>
                      <a:pt x="1373" y="312"/>
                    </a:lnTo>
                    <a:lnTo>
                      <a:pt x="1373" y="319"/>
                    </a:lnTo>
                    <a:lnTo>
                      <a:pt x="1376" y="319"/>
                    </a:lnTo>
                    <a:lnTo>
                      <a:pt x="1376" y="319"/>
                    </a:lnTo>
                    <a:lnTo>
                      <a:pt x="1379" y="319"/>
                    </a:lnTo>
                    <a:lnTo>
                      <a:pt x="1379" y="319"/>
                    </a:lnTo>
                    <a:lnTo>
                      <a:pt x="1381" y="319"/>
                    </a:lnTo>
                    <a:lnTo>
                      <a:pt x="1381" y="319"/>
                    </a:lnTo>
                    <a:lnTo>
                      <a:pt x="1382" y="319"/>
                    </a:lnTo>
                    <a:lnTo>
                      <a:pt x="1382" y="319"/>
                    </a:lnTo>
                    <a:lnTo>
                      <a:pt x="1383" y="319"/>
                    </a:lnTo>
                    <a:lnTo>
                      <a:pt x="1383" y="319"/>
                    </a:lnTo>
                    <a:lnTo>
                      <a:pt x="1386" y="319"/>
                    </a:lnTo>
                    <a:lnTo>
                      <a:pt x="1386" y="319"/>
                    </a:lnTo>
                    <a:lnTo>
                      <a:pt x="1387" y="319"/>
                    </a:lnTo>
                    <a:lnTo>
                      <a:pt x="1387" y="319"/>
                    </a:lnTo>
                    <a:lnTo>
                      <a:pt x="1389" y="319"/>
                    </a:lnTo>
                    <a:lnTo>
                      <a:pt x="1389" y="319"/>
                    </a:lnTo>
                    <a:lnTo>
                      <a:pt x="1390" y="319"/>
                    </a:lnTo>
                    <a:lnTo>
                      <a:pt x="1390" y="319"/>
                    </a:lnTo>
                  </a:path>
                </a:pathLst>
              </a:custGeom>
              <a:noFill/>
              <a:ln w="1587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Line 393"/>
              <p:cNvSpPr>
                <a:spLocks noChangeShapeType="1"/>
              </p:cNvSpPr>
              <p:nvPr/>
            </p:nvSpPr>
            <p:spPr bwMode="auto">
              <a:xfrm flipV="1">
                <a:off x="17037" y="6778"/>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0" name="Line 394"/>
              <p:cNvSpPr>
                <a:spLocks noChangeShapeType="1"/>
              </p:cNvSpPr>
              <p:nvPr/>
            </p:nvSpPr>
            <p:spPr bwMode="auto">
              <a:xfrm flipH="1">
                <a:off x="17012" y="8067"/>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1" name="Rectangle 395"/>
              <p:cNvSpPr>
                <a:spLocks noChangeArrowheads="1"/>
              </p:cNvSpPr>
              <p:nvPr/>
            </p:nvSpPr>
            <p:spPr bwMode="auto">
              <a:xfrm rot="16200000">
                <a:off x="16900" y="8007"/>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2" name="Line 396"/>
              <p:cNvSpPr>
                <a:spLocks noChangeShapeType="1"/>
              </p:cNvSpPr>
              <p:nvPr/>
            </p:nvSpPr>
            <p:spPr bwMode="auto">
              <a:xfrm flipH="1">
                <a:off x="17012" y="7754"/>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Rectangle 397"/>
              <p:cNvSpPr>
                <a:spLocks noChangeArrowheads="1"/>
              </p:cNvSpPr>
              <p:nvPr/>
            </p:nvSpPr>
            <p:spPr bwMode="auto">
              <a:xfrm rot="16200000">
                <a:off x="16900" y="7695"/>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0.25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4" name="Line 398"/>
              <p:cNvSpPr>
                <a:spLocks noChangeShapeType="1"/>
              </p:cNvSpPr>
              <p:nvPr/>
            </p:nvSpPr>
            <p:spPr bwMode="auto">
              <a:xfrm flipH="1">
                <a:off x="17012" y="7440"/>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5" name="Rectangle 399"/>
              <p:cNvSpPr>
                <a:spLocks noChangeArrowheads="1"/>
              </p:cNvSpPr>
              <p:nvPr/>
            </p:nvSpPr>
            <p:spPr bwMode="auto">
              <a:xfrm rot="16200000">
                <a:off x="16900" y="7381"/>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rPr>
                  <a:t>0.50</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6" name="Line 400"/>
              <p:cNvSpPr>
                <a:spLocks noChangeShapeType="1"/>
              </p:cNvSpPr>
              <p:nvPr/>
            </p:nvSpPr>
            <p:spPr bwMode="auto">
              <a:xfrm flipH="1">
                <a:off x="17012" y="7128"/>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7" name="Rectangle 401"/>
              <p:cNvSpPr>
                <a:spLocks noChangeArrowheads="1"/>
              </p:cNvSpPr>
              <p:nvPr/>
            </p:nvSpPr>
            <p:spPr bwMode="auto">
              <a:xfrm rot="16200000">
                <a:off x="16900" y="7069"/>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8" name="Line 402"/>
              <p:cNvSpPr>
                <a:spLocks noChangeShapeType="1"/>
              </p:cNvSpPr>
              <p:nvPr/>
            </p:nvSpPr>
            <p:spPr bwMode="auto">
              <a:xfrm flipH="1">
                <a:off x="17012" y="6815"/>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Rectangle 403"/>
              <p:cNvSpPr>
                <a:spLocks noChangeArrowheads="1"/>
              </p:cNvSpPr>
              <p:nvPr/>
            </p:nvSpPr>
            <p:spPr bwMode="auto">
              <a:xfrm rot="16200000">
                <a:off x="16900" y="6756"/>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0" name="Rectangle 404"/>
              <p:cNvSpPr>
                <a:spLocks noChangeArrowheads="1"/>
              </p:cNvSpPr>
              <p:nvPr/>
            </p:nvSpPr>
            <p:spPr bwMode="auto">
              <a:xfrm rot="16200000">
                <a:off x="16447" y="7375"/>
                <a:ext cx="73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Overall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531" name="Line 405"/>
              <p:cNvSpPr>
                <a:spLocks noChangeShapeType="1"/>
              </p:cNvSpPr>
              <p:nvPr/>
            </p:nvSpPr>
            <p:spPr bwMode="auto">
              <a:xfrm>
                <a:off x="17037" y="8104"/>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2" name="Line 406"/>
              <p:cNvSpPr>
                <a:spLocks noChangeShapeType="1"/>
              </p:cNvSpPr>
              <p:nvPr/>
            </p:nvSpPr>
            <p:spPr bwMode="auto">
              <a:xfrm>
                <a:off x="17074" y="8104"/>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3" name="Rectangle 407"/>
              <p:cNvSpPr>
                <a:spLocks noChangeArrowheads="1"/>
              </p:cNvSpPr>
              <p:nvPr/>
            </p:nvSpPr>
            <p:spPr bwMode="auto">
              <a:xfrm>
                <a:off x="17058" y="8140"/>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4" name="Line 408"/>
              <p:cNvSpPr>
                <a:spLocks noChangeShapeType="1"/>
              </p:cNvSpPr>
              <p:nvPr/>
            </p:nvSpPr>
            <p:spPr bwMode="auto">
              <a:xfrm>
                <a:off x="17742" y="8104"/>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Rectangle 409"/>
              <p:cNvSpPr>
                <a:spLocks noChangeArrowheads="1"/>
              </p:cNvSpPr>
              <p:nvPr/>
            </p:nvSpPr>
            <p:spPr bwMode="auto">
              <a:xfrm>
                <a:off x="17726" y="8140"/>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6" name="Line 410"/>
              <p:cNvSpPr>
                <a:spLocks noChangeShapeType="1"/>
              </p:cNvSpPr>
              <p:nvPr/>
            </p:nvSpPr>
            <p:spPr bwMode="auto">
              <a:xfrm>
                <a:off x="18410" y="8104"/>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7" name="Rectangle 411"/>
              <p:cNvSpPr>
                <a:spLocks noChangeArrowheads="1"/>
              </p:cNvSpPr>
              <p:nvPr/>
            </p:nvSpPr>
            <p:spPr bwMode="auto">
              <a:xfrm>
                <a:off x="18377" y="8140"/>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8" name="Line 412"/>
              <p:cNvSpPr>
                <a:spLocks noChangeShapeType="1"/>
              </p:cNvSpPr>
              <p:nvPr/>
            </p:nvSpPr>
            <p:spPr bwMode="auto">
              <a:xfrm>
                <a:off x="19079" y="8104"/>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9" name="Rectangle 413"/>
              <p:cNvSpPr>
                <a:spLocks noChangeArrowheads="1"/>
              </p:cNvSpPr>
              <p:nvPr/>
            </p:nvSpPr>
            <p:spPr bwMode="auto">
              <a:xfrm>
                <a:off x="19046" y="8140"/>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1" name="Rectangle 414"/>
              <p:cNvSpPr>
                <a:spLocks noChangeArrowheads="1"/>
              </p:cNvSpPr>
              <p:nvPr/>
            </p:nvSpPr>
            <p:spPr bwMode="auto">
              <a:xfrm>
                <a:off x="17469" y="8181"/>
                <a:ext cx="123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grpSp>
        <p:sp>
          <p:nvSpPr>
            <p:cNvPr id="663" name="TextBox 662"/>
            <p:cNvSpPr txBox="1"/>
            <p:nvPr/>
          </p:nvSpPr>
          <p:spPr>
            <a:xfrm>
              <a:off x="28551700" y="9999785"/>
              <a:ext cx="678211" cy="461665"/>
            </a:xfrm>
            <a:prstGeom prst="rect">
              <a:avLst/>
            </a:prstGeom>
            <a:noFill/>
          </p:spPr>
          <p:txBody>
            <a:bodyPr wrap="square" rtlCol="0">
              <a:spAutoFit/>
            </a:bodyPr>
            <a:lstStyle/>
            <a:p>
              <a:pPr algn="ctr"/>
              <a:r>
                <a:rPr lang="en-US" b="1" dirty="0">
                  <a:solidFill>
                    <a:srgbClr val="0A0A0A"/>
                  </a:solidFill>
                </a:rPr>
                <a:t>O</a:t>
              </a:r>
              <a:r>
                <a:rPr lang="en-US" b="1" dirty="0" smtClean="0">
                  <a:solidFill>
                    <a:srgbClr val="0A0A0A"/>
                  </a:solidFill>
                </a:rPr>
                <a:t>S</a:t>
              </a:r>
              <a:endParaRPr lang="en-US" b="1" dirty="0">
                <a:solidFill>
                  <a:srgbClr val="0A0A0A"/>
                </a:solidFill>
              </a:endParaRPr>
            </a:p>
          </p:txBody>
        </p:sp>
      </p:grpSp>
      <p:sp>
        <p:nvSpPr>
          <p:cNvPr id="751" name="Rectangle 461"/>
          <p:cNvSpPr>
            <a:spLocks noChangeArrowheads="1"/>
          </p:cNvSpPr>
          <p:nvPr/>
        </p:nvSpPr>
        <p:spPr bwMode="auto">
          <a:xfrm>
            <a:off x="27414406" y="12107478"/>
            <a:ext cx="2598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p=0.006</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grpSp>
        <p:nvGrpSpPr>
          <p:cNvPr id="8" name="Group 7"/>
          <p:cNvGrpSpPr/>
          <p:nvPr/>
        </p:nvGrpSpPr>
        <p:grpSpPr>
          <a:xfrm>
            <a:off x="21712975" y="14356516"/>
            <a:ext cx="9488928" cy="4534777"/>
            <a:chOff x="21686720" y="14493416"/>
            <a:chExt cx="9488928" cy="4534777"/>
          </a:xfrm>
        </p:grpSpPr>
        <p:sp>
          <p:nvSpPr>
            <p:cNvPr id="374" name="Text Box 2170"/>
            <p:cNvSpPr txBox="1">
              <a:spLocks noChangeArrowheads="1"/>
            </p:cNvSpPr>
            <p:nvPr/>
          </p:nvSpPr>
          <p:spPr bwMode="auto">
            <a:xfrm>
              <a:off x="21690958" y="14493416"/>
              <a:ext cx="9475683" cy="566596"/>
            </a:xfrm>
            <a:prstGeom prst="rect">
              <a:avLst/>
            </a:prstGeom>
            <a:noFill/>
            <a:ln w="9525">
              <a:noFill/>
              <a:miter lim="800000"/>
              <a:headEnd/>
              <a:tailEnd/>
            </a:ln>
          </p:spPr>
          <p:txBody>
            <a:bodyPr wrap="square" lIns="134393" tIns="67198" rIns="134393" bIns="67198">
              <a:spAutoFit/>
            </a:bodyPr>
            <a:lstStyle/>
            <a:p>
              <a:pPr algn="ctr" defTabSz="1725169">
                <a:spcBef>
                  <a:spcPct val="20000"/>
                </a:spcBef>
              </a:pPr>
              <a:r>
                <a:rPr lang="en-US" sz="2800" b="1" dirty="0" smtClean="0">
                  <a:solidFill>
                    <a:schemeClr val="bg1"/>
                  </a:solidFill>
                </a:rPr>
                <a:t>Figure 3: DFS and OS by </a:t>
              </a:r>
              <a:r>
                <a:rPr lang="en-US" sz="2800" b="1" i="1" dirty="0" smtClean="0">
                  <a:solidFill>
                    <a:schemeClr val="bg1"/>
                  </a:solidFill>
                </a:rPr>
                <a:t>BRCA1</a:t>
              </a:r>
              <a:r>
                <a:rPr lang="en-US" sz="2800" b="1" dirty="0" smtClean="0">
                  <a:solidFill>
                    <a:schemeClr val="bg1"/>
                  </a:solidFill>
                </a:rPr>
                <a:t> mRNA expression</a:t>
              </a:r>
              <a:endParaRPr lang="en-US" sz="2800" b="1" i="1" dirty="0">
                <a:solidFill>
                  <a:srgbClr val="FF0000"/>
                </a:solidFill>
              </a:endParaRPr>
            </a:p>
          </p:txBody>
        </p:sp>
        <p:grpSp>
          <p:nvGrpSpPr>
            <p:cNvPr id="2578" name="Group 2577"/>
            <p:cNvGrpSpPr/>
            <p:nvPr/>
          </p:nvGrpSpPr>
          <p:grpSpPr>
            <a:xfrm>
              <a:off x="21686720" y="15458585"/>
              <a:ext cx="4557395" cy="3563952"/>
              <a:chOff x="21411401" y="15490824"/>
              <a:chExt cx="4472784" cy="3563952"/>
            </a:xfrm>
          </p:grpSpPr>
          <p:grpSp>
            <p:nvGrpSpPr>
              <p:cNvPr id="601" name="Group 465"/>
              <p:cNvGrpSpPr>
                <a:grpSpLocks noChangeAspect="1"/>
              </p:cNvGrpSpPr>
              <p:nvPr/>
            </p:nvGrpSpPr>
            <p:grpSpPr bwMode="auto">
              <a:xfrm>
                <a:off x="21411401" y="15490824"/>
                <a:ext cx="4472784" cy="3563952"/>
                <a:chOff x="13905" y="9758"/>
                <a:chExt cx="2400" cy="1730"/>
              </a:xfrm>
            </p:grpSpPr>
            <p:sp>
              <p:nvSpPr>
                <p:cNvPr id="602" name="AutoShape 464"/>
                <p:cNvSpPr>
                  <a:spLocks noChangeAspect="1" noChangeArrowheads="1" noTextEdit="1"/>
                </p:cNvSpPr>
                <p:nvPr/>
              </p:nvSpPr>
              <p:spPr bwMode="auto">
                <a:xfrm>
                  <a:off x="13928" y="9759"/>
                  <a:ext cx="237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3" name="Rectangle 466"/>
                <p:cNvSpPr>
                  <a:spLocks noChangeArrowheads="1"/>
                </p:cNvSpPr>
                <p:nvPr/>
              </p:nvSpPr>
              <p:spPr bwMode="auto">
                <a:xfrm>
                  <a:off x="13927" y="9758"/>
                  <a:ext cx="2378" cy="1730"/>
                </a:xfrm>
                <a:prstGeom prst="rect">
                  <a:avLst/>
                </a:prstGeom>
                <a:solidFill>
                  <a:srgbClr val="EA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4" name="Rectangle 467"/>
                <p:cNvSpPr>
                  <a:spLocks noChangeArrowheads="1"/>
                </p:cNvSpPr>
                <p:nvPr/>
              </p:nvSpPr>
              <p:spPr bwMode="auto">
                <a:xfrm>
                  <a:off x="13928" y="9760"/>
                  <a:ext cx="2375" cy="1727"/>
                </a:xfrm>
                <a:prstGeom prst="rect">
                  <a:avLst/>
                </a:prstGeom>
                <a:solidFill>
                  <a:schemeClr val="tx1"/>
                </a:solidFill>
                <a:ln w="4763">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5" name="Rectangle 468"/>
                <p:cNvSpPr>
                  <a:spLocks noChangeArrowheads="1"/>
                </p:cNvSpPr>
                <p:nvPr/>
              </p:nvSpPr>
              <p:spPr bwMode="auto">
                <a:xfrm>
                  <a:off x="14163" y="9926"/>
                  <a:ext cx="2075" cy="1332"/>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6" name="Line 469"/>
                <p:cNvSpPr>
                  <a:spLocks noChangeShapeType="1"/>
                </p:cNvSpPr>
                <p:nvPr/>
              </p:nvSpPr>
              <p:spPr bwMode="auto">
                <a:xfrm>
                  <a:off x="14163" y="10902"/>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7" name="Line 470"/>
                <p:cNvSpPr>
                  <a:spLocks noChangeShapeType="1"/>
                </p:cNvSpPr>
                <p:nvPr/>
              </p:nvSpPr>
              <p:spPr bwMode="auto">
                <a:xfrm>
                  <a:off x="14163" y="10588"/>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8" name="Line 471"/>
                <p:cNvSpPr>
                  <a:spLocks noChangeShapeType="1"/>
                </p:cNvSpPr>
                <p:nvPr/>
              </p:nvSpPr>
              <p:spPr bwMode="auto">
                <a:xfrm>
                  <a:off x="14163" y="10276"/>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9" name="Line 472"/>
                <p:cNvSpPr>
                  <a:spLocks noChangeShapeType="1"/>
                </p:cNvSpPr>
                <p:nvPr/>
              </p:nvSpPr>
              <p:spPr bwMode="auto">
                <a:xfrm>
                  <a:off x="14163" y="9963"/>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0" name="Freeform 473"/>
                <p:cNvSpPr>
                  <a:spLocks/>
                </p:cNvSpPr>
                <p:nvPr/>
              </p:nvSpPr>
              <p:spPr bwMode="auto">
                <a:xfrm>
                  <a:off x="14200" y="9963"/>
                  <a:ext cx="2000" cy="526"/>
                </a:xfrm>
                <a:custGeom>
                  <a:avLst/>
                  <a:gdLst>
                    <a:gd name="T0" fmla="*/ 0 w 1389"/>
                    <a:gd name="T1" fmla="*/ 0 h 365"/>
                    <a:gd name="T2" fmla="*/ 18 w 1389"/>
                    <a:gd name="T3" fmla="*/ 0 h 365"/>
                    <a:gd name="T4" fmla="*/ 35 w 1389"/>
                    <a:gd name="T5" fmla="*/ 13 h 365"/>
                    <a:gd name="T6" fmla="*/ 64 w 1389"/>
                    <a:gd name="T7" fmla="*/ 20 h 365"/>
                    <a:gd name="T8" fmla="*/ 65 w 1389"/>
                    <a:gd name="T9" fmla="*/ 33 h 365"/>
                    <a:gd name="T10" fmla="*/ 75 w 1389"/>
                    <a:gd name="T11" fmla="*/ 40 h 365"/>
                    <a:gd name="T12" fmla="*/ 78 w 1389"/>
                    <a:gd name="T13" fmla="*/ 53 h 365"/>
                    <a:gd name="T14" fmla="*/ 85 w 1389"/>
                    <a:gd name="T15" fmla="*/ 60 h 365"/>
                    <a:gd name="T16" fmla="*/ 95 w 1389"/>
                    <a:gd name="T17" fmla="*/ 73 h 365"/>
                    <a:gd name="T18" fmla="*/ 100 w 1389"/>
                    <a:gd name="T19" fmla="*/ 80 h 365"/>
                    <a:gd name="T20" fmla="*/ 101 w 1389"/>
                    <a:gd name="T21" fmla="*/ 93 h 365"/>
                    <a:gd name="T22" fmla="*/ 114 w 1389"/>
                    <a:gd name="T23" fmla="*/ 100 h 365"/>
                    <a:gd name="T24" fmla="*/ 128 w 1389"/>
                    <a:gd name="T25" fmla="*/ 113 h 365"/>
                    <a:gd name="T26" fmla="*/ 138 w 1389"/>
                    <a:gd name="T27" fmla="*/ 119 h 365"/>
                    <a:gd name="T28" fmla="*/ 158 w 1389"/>
                    <a:gd name="T29" fmla="*/ 133 h 365"/>
                    <a:gd name="T30" fmla="*/ 177 w 1389"/>
                    <a:gd name="T31" fmla="*/ 139 h 365"/>
                    <a:gd name="T32" fmla="*/ 192 w 1389"/>
                    <a:gd name="T33" fmla="*/ 153 h 365"/>
                    <a:gd name="T34" fmla="*/ 198 w 1389"/>
                    <a:gd name="T35" fmla="*/ 159 h 365"/>
                    <a:gd name="T36" fmla="*/ 204 w 1389"/>
                    <a:gd name="T37" fmla="*/ 173 h 365"/>
                    <a:gd name="T38" fmla="*/ 268 w 1389"/>
                    <a:gd name="T39" fmla="*/ 179 h 365"/>
                    <a:gd name="T40" fmla="*/ 317 w 1389"/>
                    <a:gd name="T41" fmla="*/ 199 h 365"/>
                    <a:gd name="T42" fmla="*/ 389 w 1389"/>
                    <a:gd name="T43" fmla="*/ 206 h 365"/>
                    <a:gd name="T44" fmla="*/ 422 w 1389"/>
                    <a:gd name="T45" fmla="*/ 219 h 365"/>
                    <a:gd name="T46" fmla="*/ 460 w 1389"/>
                    <a:gd name="T47" fmla="*/ 226 h 365"/>
                    <a:gd name="T48" fmla="*/ 475 w 1389"/>
                    <a:gd name="T49" fmla="*/ 239 h 365"/>
                    <a:gd name="T50" fmla="*/ 545 w 1389"/>
                    <a:gd name="T51" fmla="*/ 245 h 365"/>
                    <a:gd name="T52" fmla="*/ 557 w 1389"/>
                    <a:gd name="T53" fmla="*/ 245 h 365"/>
                    <a:gd name="T54" fmla="*/ 625 w 1389"/>
                    <a:gd name="T55" fmla="*/ 245 h 365"/>
                    <a:gd name="T56" fmla="*/ 687 w 1389"/>
                    <a:gd name="T57" fmla="*/ 252 h 365"/>
                    <a:gd name="T58" fmla="*/ 775 w 1389"/>
                    <a:gd name="T59" fmla="*/ 259 h 365"/>
                    <a:gd name="T60" fmla="*/ 778 w 1389"/>
                    <a:gd name="T61" fmla="*/ 259 h 365"/>
                    <a:gd name="T62" fmla="*/ 812 w 1389"/>
                    <a:gd name="T63" fmla="*/ 266 h 365"/>
                    <a:gd name="T64" fmla="*/ 846 w 1389"/>
                    <a:gd name="T65" fmla="*/ 273 h 365"/>
                    <a:gd name="T66" fmla="*/ 895 w 1389"/>
                    <a:gd name="T67" fmla="*/ 273 h 365"/>
                    <a:gd name="T68" fmla="*/ 923 w 1389"/>
                    <a:gd name="T69" fmla="*/ 288 h 365"/>
                    <a:gd name="T70" fmla="*/ 939 w 1389"/>
                    <a:gd name="T71" fmla="*/ 295 h 365"/>
                    <a:gd name="T72" fmla="*/ 965 w 1389"/>
                    <a:gd name="T73" fmla="*/ 310 h 365"/>
                    <a:gd name="T74" fmla="*/ 996 w 1389"/>
                    <a:gd name="T75" fmla="*/ 310 h 365"/>
                    <a:gd name="T76" fmla="*/ 1030 w 1389"/>
                    <a:gd name="T77" fmla="*/ 310 h 365"/>
                    <a:gd name="T78" fmla="*/ 1034 w 1389"/>
                    <a:gd name="T79" fmla="*/ 310 h 365"/>
                    <a:gd name="T80" fmla="*/ 1062 w 1389"/>
                    <a:gd name="T81" fmla="*/ 310 h 365"/>
                    <a:gd name="T82" fmla="*/ 1117 w 1389"/>
                    <a:gd name="T83" fmla="*/ 318 h 365"/>
                    <a:gd name="T84" fmla="*/ 1126 w 1389"/>
                    <a:gd name="T85" fmla="*/ 318 h 365"/>
                    <a:gd name="T86" fmla="*/ 1169 w 1389"/>
                    <a:gd name="T87" fmla="*/ 318 h 365"/>
                    <a:gd name="T88" fmla="*/ 1216 w 1389"/>
                    <a:gd name="T89" fmla="*/ 326 h 365"/>
                    <a:gd name="T90" fmla="*/ 1265 w 1389"/>
                    <a:gd name="T91" fmla="*/ 334 h 365"/>
                    <a:gd name="T92" fmla="*/ 1269 w 1389"/>
                    <a:gd name="T93" fmla="*/ 334 h 365"/>
                    <a:gd name="T94" fmla="*/ 1289 w 1389"/>
                    <a:gd name="T95" fmla="*/ 334 h 365"/>
                    <a:gd name="T96" fmla="*/ 1290 w 1389"/>
                    <a:gd name="T97" fmla="*/ 352 h 365"/>
                    <a:gd name="T98" fmla="*/ 1296 w 1389"/>
                    <a:gd name="T99" fmla="*/ 352 h 365"/>
                    <a:gd name="T100" fmla="*/ 1302 w 1389"/>
                    <a:gd name="T101" fmla="*/ 352 h 365"/>
                    <a:gd name="T102" fmla="*/ 1314 w 1389"/>
                    <a:gd name="T103" fmla="*/ 352 h 365"/>
                    <a:gd name="T104" fmla="*/ 1318 w 1389"/>
                    <a:gd name="T105" fmla="*/ 352 h 365"/>
                    <a:gd name="T106" fmla="*/ 1336 w 1389"/>
                    <a:gd name="T107" fmla="*/ 352 h 365"/>
                    <a:gd name="T108" fmla="*/ 1337 w 1389"/>
                    <a:gd name="T109" fmla="*/ 352 h 365"/>
                    <a:gd name="T110" fmla="*/ 1338 w 1389"/>
                    <a:gd name="T111" fmla="*/ 352 h 365"/>
                    <a:gd name="T112" fmla="*/ 1342 w 1389"/>
                    <a:gd name="T113" fmla="*/ 352 h 365"/>
                    <a:gd name="T114" fmla="*/ 1344 w 1389"/>
                    <a:gd name="T115" fmla="*/ 352 h 365"/>
                    <a:gd name="T116" fmla="*/ 1351 w 1389"/>
                    <a:gd name="T117" fmla="*/ 352 h 365"/>
                    <a:gd name="T118" fmla="*/ 1363 w 1389"/>
                    <a:gd name="T119" fmla="*/ 352 h 365"/>
                    <a:gd name="T120" fmla="*/ 1372 w 1389"/>
                    <a:gd name="T121" fmla="*/ 352 h 365"/>
                    <a:gd name="T122" fmla="*/ 1374 w 1389"/>
                    <a:gd name="T123" fmla="*/ 365 h 365"/>
                    <a:gd name="T124" fmla="*/ 1376 w 1389"/>
                    <a:gd name="T125" fmla="*/ 365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89" h="365">
                      <a:moveTo>
                        <a:pt x="0" y="0"/>
                      </a:moveTo>
                      <a:lnTo>
                        <a:pt x="0" y="0"/>
                      </a:lnTo>
                      <a:lnTo>
                        <a:pt x="0" y="0"/>
                      </a:lnTo>
                      <a:lnTo>
                        <a:pt x="0" y="0"/>
                      </a:lnTo>
                      <a:lnTo>
                        <a:pt x="0" y="0"/>
                      </a:lnTo>
                      <a:lnTo>
                        <a:pt x="18" y="0"/>
                      </a:lnTo>
                      <a:lnTo>
                        <a:pt x="18" y="7"/>
                      </a:lnTo>
                      <a:lnTo>
                        <a:pt x="35" y="7"/>
                      </a:lnTo>
                      <a:lnTo>
                        <a:pt x="35" y="13"/>
                      </a:lnTo>
                      <a:lnTo>
                        <a:pt x="46" y="13"/>
                      </a:lnTo>
                      <a:lnTo>
                        <a:pt x="46" y="20"/>
                      </a:lnTo>
                      <a:lnTo>
                        <a:pt x="64" y="20"/>
                      </a:lnTo>
                      <a:lnTo>
                        <a:pt x="64" y="27"/>
                      </a:lnTo>
                      <a:lnTo>
                        <a:pt x="65" y="27"/>
                      </a:lnTo>
                      <a:lnTo>
                        <a:pt x="65" y="33"/>
                      </a:lnTo>
                      <a:lnTo>
                        <a:pt x="66" y="33"/>
                      </a:lnTo>
                      <a:lnTo>
                        <a:pt x="66" y="40"/>
                      </a:lnTo>
                      <a:lnTo>
                        <a:pt x="75" y="40"/>
                      </a:lnTo>
                      <a:lnTo>
                        <a:pt x="75" y="46"/>
                      </a:lnTo>
                      <a:lnTo>
                        <a:pt x="78" y="46"/>
                      </a:lnTo>
                      <a:lnTo>
                        <a:pt x="78" y="53"/>
                      </a:lnTo>
                      <a:lnTo>
                        <a:pt x="80" y="53"/>
                      </a:lnTo>
                      <a:lnTo>
                        <a:pt x="80" y="60"/>
                      </a:lnTo>
                      <a:lnTo>
                        <a:pt x="85" y="60"/>
                      </a:lnTo>
                      <a:lnTo>
                        <a:pt x="85" y="66"/>
                      </a:lnTo>
                      <a:lnTo>
                        <a:pt x="95" y="66"/>
                      </a:lnTo>
                      <a:lnTo>
                        <a:pt x="95" y="73"/>
                      </a:lnTo>
                      <a:lnTo>
                        <a:pt x="96" y="73"/>
                      </a:lnTo>
                      <a:lnTo>
                        <a:pt x="96" y="80"/>
                      </a:lnTo>
                      <a:lnTo>
                        <a:pt x="100" y="80"/>
                      </a:lnTo>
                      <a:lnTo>
                        <a:pt x="100" y="86"/>
                      </a:lnTo>
                      <a:lnTo>
                        <a:pt x="101" y="86"/>
                      </a:lnTo>
                      <a:lnTo>
                        <a:pt x="101" y="93"/>
                      </a:lnTo>
                      <a:lnTo>
                        <a:pt x="112" y="93"/>
                      </a:lnTo>
                      <a:lnTo>
                        <a:pt x="112" y="100"/>
                      </a:lnTo>
                      <a:lnTo>
                        <a:pt x="114" y="100"/>
                      </a:lnTo>
                      <a:lnTo>
                        <a:pt x="114" y="106"/>
                      </a:lnTo>
                      <a:lnTo>
                        <a:pt x="128" y="106"/>
                      </a:lnTo>
                      <a:lnTo>
                        <a:pt x="128" y="113"/>
                      </a:lnTo>
                      <a:lnTo>
                        <a:pt x="129" y="113"/>
                      </a:lnTo>
                      <a:lnTo>
                        <a:pt x="129" y="119"/>
                      </a:lnTo>
                      <a:lnTo>
                        <a:pt x="138" y="119"/>
                      </a:lnTo>
                      <a:lnTo>
                        <a:pt x="138" y="126"/>
                      </a:lnTo>
                      <a:lnTo>
                        <a:pt x="158" y="126"/>
                      </a:lnTo>
                      <a:lnTo>
                        <a:pt x="158" y="133"/>
                      </a:lnTo>
                      <a:lnTo>
                        <a:pt x="167" y="133"/>
                      </a:lnTo>
                      <a:lnTo>
                        <a:pt x="167" y="139"/>
                      </a:lnTo>
                      <a:lnTo>
                        <a:pt x="177" y="139"/>
                      </a:lnTo>
                      <a:lnTo>
                        <a:pt x="177" y="146"/>
                      </a:lnTo>
                      <a:lnTo>
                        <a:pt x="192" y="146"/>
                      </a:lnTo>
                      <a:lnTo>
                        <a:pt x="192" y="153"/>
                      </a:lnTo>
                      <a:lnTo>
                        <a:pt x="194" y="153"/>
                      </a:lnTo>
                      <a:lnTo>
                        <a:pt x="194" y="159"/>
                      </a:lnTo>
                      <a:lnTo>
                        <a:pt x="198" y="159"/>
                      </a:lnTo>
                      <a:lnTo>
                        <a:pt x="198" y="166"/>
                      </a:lnTo>
                      <a:lnTo>
                        <a:pt x="204" y="166"/>
                      </a:lnTo>
                      <a:lnTo>
                        <a:pt x="204" y="173"/>
                      </a:lnTo>
                      <a:lnTo>
                        <a:pt x="215" y="173"/>
                      </a:lnTo>
                      <a:lnTo>
                        <a:pt x="215" y="179"/>
                      </a:lnTo>
                      <a:lnTo>
                        <a:pt x="268" y="179"/>
                      </a:lnTo>
                      <a:lnTo>
                        <a:pt x="268" y="192"/>
                      </a:lnTo>
                      <a:lnTo>
                        <a:pt x="317" y="192"/>
                      </a:lnTo>
                      <a:lnTo>
                        <a:pt x="317" y="199"/>
                      </a:lnTo>
                      <a:lnTo>
                        <a:pt x="363" y="199"/>
                      </a:lnTo>
                      <a:lnTo>
                        <a:pt x="363" y="206"/>
                      </a:lnTo>
                      <a:lnTo>
                        <a:pt x="389" y="206"/>
                      </a:lnTo>
                      <a:lnTo>
                        <a:pt x="389" y="212"/>
                      </a:lnTo>
                      <a:lnTo>
                        <a:pt x="422" y="212"/>
                      </a:lnTo>
                      <a:lnTo>
                        <a:pt x="422" y="219"/>
                      </a:lnTo>
                      <a:lnTo>
                        <a:pt x="445" y="219"/>
                      </a:lnTo>
                      <a:lnTo>
                        <a:pt x="445" y="226"/>
                      </a:lnTo>
                      <a:lnTo>
                        <a:pt x="460" y="226"/>
                      </a:lnTo>
                      <a:lnTo>
                        <a:pt x="460" y="232"/>
                      </a:lnTo>
                      <a:lnTo>
                        <a:pt x="475" y="232"/>
                      </a:lnTo>
                      <a:lnTo>
                        <a:pt x="475" y="239"/>
                      </a:lnTo>
                      <a:lnTo>
                        <a:pt x="540" y="239"/>
                      </a:lnTo>
                      <a:lnTo>
                        <a:pt x="540" y="245"/>
                      </a:lnTo>
                      <a:lnTo>
                        <a:pt x="545" y="245"/>
                      </a:lnTo>
                      <a:lnTo>
                        <a:pt x="545" y="245"/>
                      </a:lnTo>
                      <a:lnTo>
                        <a:pt x="557" y="245"/>
                      </a:lnTo>
                      <a:lnTo>
                        <a:pt x="557" y="245"/>
                      </a:lnTo>
                      <a:lnTo>
                        <a:pt x="610" y="245"/>
                      </a:lnTo>
                      <a:lnTo>
                        <a:pt x="610" y="245"/>
                      </a:lnTo>
                      <a:lnTo>
                        <a:pt x="625" y="245"/>
                      </a:lnTo>
                      <a:lnTo>
                        <a:pt x="625" y="252"/>
                      </a:lnTo>
                      <a:lnTo>
                        <a:pt x="687" y="252"/>
                      </a:lnTo>
                      <a:lnTo>
                        <a:pt x="687" y="252"/>
                      </a:lnTo>
                      <a:lnTo>
                        <a:pt x="722" y="252"/>
                      </a:lnTo>
                      <a:lnTo>
                        <a:pt x="722" y="259"/>
                      </a:lnTo>
                      <a:lnTo>
                        <a:pt x="775" y="259"/>
                      </a:lnTo>
                      <a:lnTo>
                        <a:pt x="775" y="259"/>
                      </a:lnTo>
                      <a:lnTo>
                        <a:pt x="778" y="259"/>
                      </a:lnTo>
                      <a:lnTo>
                        <a:pt x="778" y="259"/>
                      </a:lnTo>
                      <a:lnTo>
                        <a:pt x="811" y="259"/>
                      </a:lnTo>
                      <a:lnTo>
                        <a:pt x="811" y="266"/>
                      </a:lnTo>
                      <a:lnTo>
                        <a:pt x="812" y="266"/>
                      </a:lnTo>
                      <a:lnTo>
                        <a:pt x="812" y="266"/>
                      </a:lnTo>
                      <a:lnTo>
                        <a:pt x="846" y="266"/>
                      </a:lnTo>
                      <a:lnTo>
                        <a:pt x="846" y="273"/>
                      </a:lnTo>
                      <a:lnTo>
                        <a:pt x="873" y="273"/>
                      </a:lnTo>
                      <a:lnTo>
                        <a:pt x="873" y="273"/>
                      </a:lnTo>
                      <a:lnTo>
                        <a:pt x="895" y="273"/>
                      </a:lnTo>
                      <a:lnTo>
                        <a:pt x="895" y="281"/>
                      </a:lnTo>
                      <a:lnTo>
                        <a:pt x="923" y="281"/>
                      </a:lnTo>
                      <a:lnTo>
                        <a:pt x="923" y="288"/>
                      </a:lnTo>
                      <a:lnTo>
                        <a:pt x="925" y="288"/>
                      </a:lnTo>
                      <a:lnTo>
                        <a:pt x="925" y="295"/>
                      </a:lnTo>
                      <a:lnTo>
                        <a:pt x="939" y="295"/>
                      </a:lnTo>
                      <a:lnTo>
                        <a:pt x="939" y="303"/>
                      </a:lnTo>
                      <a:lnTo>
                        <a:pt x="965" y="303"/>
                      </a:lnTo>
                      <a:lnTo>
                        <a:pt x="965" y="310"/>
                      </a:lnTo>
                      <a:lnTo>
                        <a:pt x="972" y="310"/>
                      </a:lnTo>
                      <a:lnTo>
                        <a:pt x="972" y="310"/>
                      </a:lnTo>
                      <a:lnTo>
                        <a:pt x="996" y="310"/>
                      </a:lnTo>
                      <a:lnTo>
                        <a:pt x="996" y="310"/>
                      </a:lnTo>
                      <a:lnTo>
                        <a:pt x="1030" y="310"/>
                      </a:lnTo>
                      <a:lnTo>
                        <a:pt x="1030" y="310"/>
                      </a:lnTo>
                      <a:lnTo>
                        <a:pt x="1032" y="310"/>
                      </a:lnTo>
                      <a:lnTo>
                        <a:pt x="1032" y="310"/>
                      </a:lnTo>
                      <a:lnTo>
                        <a:pt x="1034" y="310"/>
                      </a:lnTo>
                      <a:lnTo>
                        <a:pt x="1034" y="310"/>
                      </a:lnTo>
                      <a:lnTo>
                        <a:pt x="1062" y="310"/>
                      </a:lnTo>
                      <a:lnTo>
                        <a:pt x="1062" y="310"/>
                      </a:lnTo>
                      <a:lnTo>
                        <a:pt x="1109" y="310"/>
                      </a:lnTo>
                      <a:lnTo>
                        <a:pt x="1109" y="318"/>
                      </a:lnTo>
                      <a:lnTo>
                        <a:pt x="1117" y="318"/>
                      </a:lnTo>
                      <a:lnTo>
                        <a:pt x="1117" y="318"/>
                      </a:lnTo>
                      <a:lnTo>
                        <a:pt x="1126" y="318"/>
                      </a:lnTo>
                      <a:lnTo>
                        <a:pt x="1126" y="318"/>
                      </a:lnTo>
                      <a:lnTo>
                        <a:pt x="1153" y="318"/>
                      </a:lnTo>
                      <a:lnTo>
                        <a:pt x="1153" y="318"/>
                      </a:lnTo>
                      <a:lnTo>
                        <a:pt x="1169" y="318"/>
                      </a:lnTo>
                      <a:lnTo>
                        <a:pt x="1169" y="326"/>
                      </a:lnTo>
                      <a:lnTo>
                        <a:pt x="1216" y="326"/>
                      </a:lnTo>
                      <a:lnTo>
                        <a:pt x="1216" y="326"/>
                      </a:lnTo>
                      <a:lnTo>
                        <a:pt x="1239" y="326"/>
                      </a:lnTo>
                      <a:lnTo>
                        <a:pt x="1239" y="334"/>
                      </a:lnTo>
                      <a:lnTo>
                        <a:pt x="1265" y="334"/>
                      </a:lnTo>
                      <a:lnTo>
                        <a:pt x="1265" y="334"/>
                      </a:lnTo>
                      <a:lnTo>
                        <a:pt x="1269" y="334"/>
                      </a:lnTo>
                      <a:lnTo>
                        <a:pt x="1269" y="334"/>
                      </a:lnTo>
                      <a:lnTo>
                        <a:pt x="1281" y="334"/>
                      </a:lnTo>
                      <a:lnTo>
                        <a:pt x="1281" y="334"/>
                      </a:lnTo>
                      <a:lnTo>
                        <a:pt x="1289" y="334"/>
                      </a:lnTo>
                      <a:lnTo>
                        <a:pt x="1289" y="343"/>
                      </a:lnTo>
                      <a:lnTo>
                        <a:pt x="1290" y="343"/>
                      </a:lnTo>
                      <a:lnTo>
                        <a:pt x="1290" y="352"/>
                      </a:lnTo>
                      <a:lnTo>
                        <a:pt x="1290" y="352"/>
                      </a:lnTo>
                      <a:lnTo>
                        <a:pt x="1290" y="352"/>
                      </a:lnTo>
                      <a:lnTo>
                        <a:pt x="1296" y="352"/>
                      </a:lnTo>
                      <a:lnTo>
                        <a:pt x="1296" y="352"/>
                      </a:lnTo>
                      <a:lnTo>
                        <a:pt x="1302" y="352"/>
                      </a:lnTo>
                      <a:lnTo>
                        <a:pt x="1302" y="352"/>
                      </a:lnTo>
                      <a:lnTo>
                        <a:pt x="1304" y="352"/>
                      </a:lnTo>
                      <a:lnTo>
                        <a:pt x="1304" y="352"/>
                      </a:lnTo>
                      <a:lnTo>
                        <a:pt x="1314" y="352"/>
                      </a:lnTo>
                      <a:lnTo>
                        <a:pt x="1314" y="352"/>
                      </a:lnTo>
                      <a:lnTo>
                        <a:pt x="1318" y="352"/>
                      </a:lnTo>
                      <a:lnTo>
                        <a:pt x="1318" y="352"/>
                      </a:lnTo>
                      <a:lnTo>
                        <a:pt x="1331" y="352"/>
                      </a:lnTo>
                      <a:lnTo>
                        <a:pt x="1331" y="352"/>
                      </a:lnTo>
                      <a:lnTo>
                        <a:pt x="1336" y="352"/>
                      </a:lnTo>
                      <a:lnTo>
                        <a:pt x="1336" y="352"/>
                      </a:lnTo>
                      <a:lnTo>
                        <a:pt x="1337" y="352"/>
                      </a:lnTo>
                      <a:lnTo>
                        <a:pt x="1337" y="352"/>
                      </a:lnTo>
                      <a:lnTo>
                        <a:pt x="1338" y="352"/>
                      </a:lnTo>
                      <a:lnTo>
                        <a:pt x="1338" y="352"/>
                      </a:lnTo>
                      <a:lnTo>
                        <a:pt x="1338" y="352"/>
                      </a:lnTo>
                      <a:lnTo>
                        <a:pt x="1338" y="352"/>
                      </a:lnTo>
                      <a:lnTo>
                        <a:pt x="1342" y="352"/>
                      </a:lnTo>
                      <a:lnTo>
                        <a:pt x="1342" y="352"/>
                      </a:lnTo>
                      <a:lnTo>
                        <a:pt x="1342" y="352"/>
                      </a:lnTo>
                      <a:lnTo>
                        <a:pt x="1342" y="352"/>
                      </a:lnTo>
                      <a:lnTo>
                        <a:pt x="1344" y="352"/>
                      </a:lnTo>
                      <a:lnTo>
                        <a:pt x="1344" y="352"/>
                      </a:lnTo>
                      <a:lnTo>
                        <a:pt x="1351" y="352"/>
                      </a:lnTo>
                      <a:lnTo>
                        <a:pt x="1351" y="352"/>
                      </a:lnTo>
                      <a:lnTo>
                        <a:pt x="1359" y="352"/>
                      </a:lnTo>
                      <a:lnTo>
                        <a:pt x="1359" y="352"/>
                      </a:lnTo>
                      <a:lnTo>
                        <a:pt x="1363" y="352"/>
                      </a:lnTo>
                      <a:lnTo>
                        <a:pt x="1363" y="352"/>
                      </a:lnTo>
                      <a:lnTo>
                        <a:pt x="1372" y="352"/>
                      </a:lnTo>
                      <a:lnTo>
                        <a:pt x="1372" y="352"/>
                      </a:lnTo>
                      <a:lnTo>
                        <a:pt x="1373" y="352"/>
                      </a:lnTo>
                      <a:lnTo>
                        <a:pt x="1373" y="365"/>
                      </a:lnTo>
                      <a:lnTo>
                        <a:pt x="1374" y="365"/>
                      </a:lnTo>
                      <a:lnTo>
                        <a:pt x="1374" y="365"/>
                      </a:lnTo>
                      <a:lnTo>
                        <a:pt x="1376" y="365"/>
                      </a:lnTo>
                      <a:lnTo>
                        <a:pt x="1376" y="365"/>
                      </a:lnTo>
                      <a:lnTo>
                        <a:pt x="1389" y="365"/>
                      </a:lnTo>
                      <a:lnTo>
                        <a:pt x="1389" y="365"/>
                      </a:lnTo>
                    </a:path>
                  </a:pathLst>
                </a:custGeom>
                <a:noFill/>
                <a:ln w="1587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1" name="Freeform 474"/>
                <p:cNvSpPr>
                  <a:spLocks/>
                </p:cNvSpPr>
                <p:nvPr/>
              </p:nvSpPr>
              <p:spPr bwMode="auto">
                <a:xfrm>
                  <a:off x="14200" y="9963"/>
                  <a:ext cx="1996" cy="561"/>
                </a:xfrm>
                <a:custGeom>
                  <a:avLst/>
                  <a:gdLst>
                    <a:gd name="T0" fmla="*/ 0 w 1386"/>
                    <a:gd name="T1" fmla="*/ 0 h 389"/>
                    <a:gd name="T2" fmla="*/ 32 w 1386"/>
                    <a:gd name="T3" fmla="*/ 7 h 389"/>
                    <a:gd name="T4" fmla="*/ 60 w 1386"/>
                    <a:gd name="T5" fmla="*/ 20 h 389"/>
                    <a:gd name="T6" fmla="*/ 70 w 1386"/>
                    <a:gd name="T7" fmla="*/ 33 h 389"/>
                    <a:gd name="T8" fmla="*/ 91 w 1386"/>
                    <a:gd name="T9" fmla="*/ 46 h 389"/>
                    <a:gd name="T10" fmla="*/ 112 w 1386"/>
                    <a:gd name="T11" fmla="*/ 59 h 389"/>
                    <a:gd name="T12" fmla="*/ 118 w 1386"/>
                    <a:gd name="T13" fmla="*/ 72 h 389"/>
                    <a:gd name="T14" fmla="*/ 129 w 1386"/>
                    <a:gd name="T15" fmla="*/ 85 h 389"/>
                    <a:gd name="T16" fmla="*/ 158 w 1386"/>
                    <a:gd name="T17" fmla="*/ 92 h 389"/>
                    <a:gd name="T18" fmla="*/ 173 w 1386"/>
                    <a:gd name="T19" fmla="*/ 105 h 389"/>
                    <a:gd name="T20" fmla="*/ 199 w 1386"/>
                    <a:gd name="T21" fmla="*/ 118 h 389"/>
                    <a:gd name="T22" fmla="*/ 228 w 1386"/>
                    <a:gd name="T23" fmla="*/ 131 h 389"/>
                    <a:gd name="T24" fmla="*/ 271 w 1386"/>
                    <a:gd name="T25" fmla="*/ 151 h 389"/>
                    <a:gd name="T26" fmla="*/ 328 w 1386"/>
                    <a:gd name="T27" fmla="*/ 164 h 389"/>
                    <a:gd name="T28" fmla="*/ 349 w 1386"/>
                    <a:gd name="T29" fmla="*/ 177 h 389"/>
                    <a:gd name="T30" fmla="*/ 364 w 1386"/>
                    <a:gd name="T31" fmla="*/ 190 h 389"/>
                    <a:gd name="T32" fmla="*/ 365 w 1386"/>
                    <a:gd name="T33" fmla="*/ 204 h 389"/>
                    <a:gd name="T34" fmla="*/ 379 w 1386"/>
                    <a:gd name="T35" fmla="*/ 217 h 389"/>
                    <a:gd name="T36" fmla="*/ 392 w 1386"/>
                    <a:gd name="T37" fmla="*/ 230 h 389"/>
                    <a:gd name="T38" fmla="*/ 444 w 1386"/>
                    <a:gd name="T39" fmla="*/ 243 h 389"/>
                    <a:gd name="T40" fmla="*/ 492 w 1386"/>
                    <a:gd name="T41" fmla="*/ 256 h 389"/>
                    <a:gd name="T42" fmla="*/ 505 w 1386"/>
                    <a:gd name="T43" fmla="*/ 269 h 389"/>
                    <a:gd name="T44" fmla="*/ 550 w 1386"/>
                    <a:gd name="T45" fmla="*/ 283 h 389"/>
                    <a:gd name="T46" fmla="*/ 567 w 1386"/>
                    <a:gd name="T47" fmla="*/ 296 h 389"/>
                    <a:gd name="T48" fmla="*/ 686 w 1386"/>
                    <a:gd name="T49" fmla="*/ 302 h 389"/>
                    <a:gd name="T50" fmla="*/ 748 w 1386"/>
                    <a:gd name="T51" fmla="*/ 316 h 389"/>
                    <a:gd name="T52" fmla="*/ 788 w 1386"/>
                    <a:gd name="T53" fmla="*/ 316 h 389"/>
                    <a:gd name="T54" fmla="*/ 808 w 1386"/>
                    <a:gd name="T55" fmla="*/ 323 h 389"/>
                    <a:gd name="T56" fmla="*/ 857 w 1386"/>
                    <a:gd name="T57" fmla="*/ 336 h 389"/>
                    <a:gd name="T58" fmla="*/ 904 w 1386"/>
                    <a:gd name="T59" fmla="*/ 336 h 389"/>
                    <a:gd name="T60" fmla="*/ 936 w 1386"/>
                    <a:gd name="T61" fmla="*/ 344 h 389"/>
                    <a:gd name="T62" fmla="*/ 1008 w 1386"/>
                    <a:gd name="T63" fmla="*/ 358 h 389"/>
                    <a:gd name="T64" fmla="*/ 1041 w 1386"/>
                    <a:gd name="T65" fmla="*/ 365 h 389"/>
                    <a:gd name="T66" fmla="*/ 1072 w 1386"/>
                    <a:gd name="T67" fmla="*/ 373 h 389"/>
                    <a:gd name="T68" fmla="*/ 1094 w 1386"/>
                    <a:gd name="T69" fmla="*/ 373 h 389"/>
                    <a:gd name="T70" fmla="*/ 1120 w 1386"/>
                    <a:gd name="T71" fmla="*/ 373 h 389"/>
                    <a:gd name="T72" fmla="*/ 1161 w 1386"/>
                    <a:gd name="T73" fmla="*/ 380 h 389"/>
                    <a:gd name="T74" fmla="*/ 1176 w 1386"/>
                    <a:gd name="T75" fmla="*/ 380 h 389"/>
                    <a:gd name="T76" fmla="*/ 1250 w 1386"/>
                    <a:gd name="T77" fmla="*/ 389 h 389"/>
                    <a:gd name="T78" fmla="*/ 1262 w 1386"/>
                    <a:gd name="T79" fmla="*/ 389 h 389"/>
                    <a:gd name="T80" fmla="*/ 1293 w 1386"/>
                    <a:gd name="T81" fmla="*/ 389 h 389"/>
                    <a:gd name="T82" fmla="*/ 1314 w 1386"/>
                    <a:gd name="T83" fmla="*/ 389 h 389"/>
                    <a:gd name="T84" fmla="*/ 1322 w 1386"/>
                    <a:gd name="T85" fmla="*/ 389 h 389"/>
                    <a:gd name="T86" fmla="*/ 1334 w 1386"/>
                    <a:gd name="T87" fmla="*/ 389 h 389"/>
                    <a:gd name="T88" fmla="*/ 1337 w 1386"/>
                    <a:gd name="T89" fmla="*/ 389 h 389"/>
                    <a:gd name="T90" fmla="*/ 1348 w 1386"/>
                    <a:gd name="T91" fmla="*/ 389 h 389"/>
                    <a:gd name="T92" fmla="*/ 1353 w 1386"/>
                    <a:gd name="T93" fmla="*/ 389 h 389"/>
                    <a:gd name="T94" fmla="*/ 1364 w 1386"/>
                    <a:gd name="T95" fmla="*/ 389 h 389"/>
                    <a:gd name="T96" fmla="*/ 1378 w 1386"/>
                    <a:gd name="T97" fmla="*/ 389 h 389"/>
                    <a:gd name="T98" fmla="*/ 1383 w 1386"/>
                    <a:gd name="T99" fmla="*/ 389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86" h="389">
                      <a:moveTo>
                        <a:pt x="0" y="0"/>
                      </a:moveTo>
                      <a:lnTo>
                        <a:pt x="0" y="0"/>
                      </a:lnTo>
                      <a:lnTo>
                        <a:pt x="0" y="0"/>
                      </a:lnTo>
                      <a:lnTo>
                        <a:pt x="0" y="0"/>
                      </a:lnTo>
                      <a:lnTo>
                        <a:pt x="0" y="0"/>
                      </a:lnTo>
                      <a:lnTo>
                        <a:pt x="19" y="0"/>
                      </a:lnTo>
                      <a:lnTo>
                        <a:pt x="19" y="7"/>
                      </a:lnTo>
                      <a:lnTo>
                        <a:pt x="32" y="7"/>
                      </a:lnTo>
                      <a:lnTo>
                        <a:pt x="32" y="13"/>
                      </a:lnTo>
                      <a:lnTo>
                        <a:pt x="34" y="13"/>
                      </a:lnTo>
                      <a:lnTo>
                        <a:pt x="34" y="20"/>
                      </a:lnTo>
                      <a:lnTo>
                        <a:pt x="60" y="20"/>
                      </a:lnTo>
                      <a:lnTo>
                        <a:pt x="60" y="26"/>
                      </a:lnTo>
                      <a:lnTo>
                        <a:pt x="68" y="26"/>
                      </a:lnTo>
                      <a:lnTo>
                        <a:pt x="68" y="33"/>
                      </a:lnTo>
                      <a:lnTo>
                        <a:pt x="70" y="33"/>
                      </a:lnTo>
                      <a:lnTo>
                        <a:pt x="70" y="39"/>
                      </a:lnTo>
                      <a:lnTo>
                        <a:pt x="71" y="39"/>
                      </a:lnTo>
                      <a:lnTo>
                        <a:pt x="71" y="46"/>
                      </a:lnTo>
                      <a:lnTo>
                        <a:pt x="91" y="46"/>
                      </a:lnTo>
                      <a:lnTo>
                        <a:pt x="91" y="52"/>
                      </a:lnTo>
                      <a:lnTo>
                        <a:pt x="110" y="52"/>
                      </a:lnTo>
                      <a:lnTo>
                        <a:pt x="110" y="59"/>
                      </a:lnTo>
                      <a:lnTo>
                        <a:pt x="112" y="59"/>
                      </a:lnTo>
                      <a:lnTo>
                        <a:pt x="112" y="65"/>
                      </a:lnTo>
                      <a:lnTo>
                        <a:pt x="117" y="65"/>
                      </a:lnTo>
                      <a:lnTo>
                        <a:pt x="117" y="72"/>
                      </a:lnTo>
                      <a:lnTo>
                        <a:pt x="118" y="72"/>
                      </a:lnTo>
                      <a:lnTo>
                        <a:pt x="118" y="78"/>
                      </a:lnTo>
                      <a:lnTo>
                        <a:pt x="123" y="78"/>
                      </a:lnTo>
                      <a:lnTo>
                        <a:pt x="123" y="85"/>
                      </a:lnTo>
                      <a:lnTo>
                        <a:pt x="129" y="85"/>
                      </a:lnTo>
                      <a:lnTo>
                        <a:pt x="129" y="92"/>
                      </a:lnTo>
                      <a:lnTo>
                        <a:pt x="139" y="92"/>
                      </a:lnTo>
                      <a:lnTo>
                        <a:pt x="139" y="92"/>
                      </a:lnTo>
                      <a:lnTo>
                        <a:pt x="158" y="92"/>
                      </a:lnTo>
                      <a:lnTo>
                        <a:pt x="158" y="98"/>
                      </a:lnTo>
                      <a:lnTo>
                        <a:pt x="165" y="98"/>
                      </a:lnTo>
                      <a:lnTo>
                        <a:pt x="165" y="105"/>
                      </a:lnTo>
                      <a:lnTo>
                        <a:pt x="173" y="105"/>
                      </a:lnTo>
                      <a:lnTo>
                        <a:pt x="173" y="111"/>
                      </a:lnTo>
                      <a:lnTo>
                        <a:pt x="185" y="111"/>
                      </a:lnTo>
                      <a:lnTo>
                        <a:pt x="185" y="118"/>
                      </a:lnTo>
                      <a:lnTo>
                        <a:pt x="199" y="118"/>
                      </a:lnTo>
                      <a:lnTo>
                        <a:pt x="199" y="124"/>
                      </a:lnTo>
                      <a:lnTo>
                        <a:pt x="228" y="124"/>
                      </a:lnTo>
                      <a:lnTo>
                        <a:pt x="228" y="131"/>
                      </a:lnTo>
                      <a:lnTo>
                        <a:pt x="228" y="131"/>
                      </a:lnTo>
                      <a:lnTo>
                        <a:pt x="228" y="138"/>
                      </a:lnTo>
                      <a:lnTo>
                        <a:pt x="240" y="138"/>
                      </a:lnTo>
                      <a:lnTo>
                        <a:pt x="240" y="151"/>
                      </a:lnTo>
                      <a:lnTo>
                        <a:pt x="271" y="151"/>
                      </a:lnTo>
                      <a:lnTo>
                        <a:pt x="271" y="157"/>
                      </a:lnTo>
                      <a:lnTo>
                        <a:pt x="276" y="157"/>
                      </a:lnTo>
                      <a:lnTo>
                        <a:pt x="276" y="164"/>
                      </a:lnTo>
                      <a:lnTo>
                        <a:pt x="328" y="164"/>
                      </a:lnTo>
                      <a:lnTo>
                        <a:pt x="328" y="171"/>
                      </a:lnTo>
                      <a:lnTo>
                        <a:pt x="347" y="171"/>
                      </a:lnTo>
                      <a:lnTo>
                        <a:pt x="347" y="177"/>
                      </a:lnTo>
                      <a:lnTo>
                        <a:pt x="349" y="177"/>
                      </a:lnTo>
                      <a:lnTo>
                        <a:pt x="349" y="184"/>
                      </a:lnTo>
                      <a:lnTo>
                        <a:pt x="353" y="184"/>
                      </a:lnTo>
                      <a:lnTo>
                        <a:pt x="353" y="190"/>
                      </a:lnTo>
                      <a:lnTo>
                        <a:pt x="364" y="190"/>
                      </a:lnTo>
                      <a:lnTo>
                        <a:pt x="364" y="197"/>
                      </a:lnTo>
                      <a:lnTo>
                        <a:pt x="365" y="197"/>
                      </a:lnTo>
                      <a:lnTo>
                        <a:pt x="365" y="204"/>
                      </a:lnTo>
                      <a:lnTo>
                        <a:pt x="365" y="204"/>
                      </a:lnTo>
                      <a:lnTo>
                        <a:pt x="365" y="210"/>
                      </a:lnTo>
                      <a:lnTo>
                        <a:pt x="366" y="210"/>
                      </a:lnTo>
                      <a:lnTo>
                        <a:pt x="366" y="217"/>
                      </a:lnTo>
                      <a:lnTo>
                        <a:pt x="379" y="217"/>
                      </a:lnTo>
                      <a:lnTo>
                        <a:pt x="379" y="223"/>
                      </a:lnTo>
                      <a:lnTo>
                        <a:pt x="391" y="223"/>
                      </a:lnTo>
                      <a:lnTo>
                        <a:pt x="391" y="230"/>
                      </a:lnTo>
                      <a:lnTo>
                        <a:pt x="392" y="230"/>
                      </a:lnTo>
                      <a:lnTo>
                        <a:pt x="392" y="236"/>
                      </a:lnTo>
                      <a:lnTo>
                        <a:pt x="409" y="236"/>
                      </a:lnTo>
                      <a:lnTo>
                        <a:pt x="409" y="243"/>
                      </a:lnTo>
                      <a:lnTo>
                        <a:pt x="444" y="243"/>
                      </a:lnTo>
                      <a:lnTo>
                        <a:pt x="444" y="250"/>
                      </a:lnTo>
                      <a:lnTo>
                        <a:pt x="458" y="250"/>
                      </a:lnTo>
                      <a:lnTo>
                        <a:pt x="458" y="256"/>
                      </a:lnTo>
                      <a:lnTo>
                        <a:pt x="492" y="256"/>
                      </a:lnTo>
                      <a:lnTo>
                        <a:pt x="492" y="263"/>
                      </a:lnTo>
                      <a:lnTo>
                        <a:pt x="499" y="263"/>
                      </a:lnTo>
                      <a:lnTo>
                        <a:pt x="499" y="269"/>
                      </a:lnTo>
                      <a:lnTo>
                        <a:pt x="505" y="269"/>
                      </a:lnTo>
                      <a:lnTo>
                        <a:pt x="505" y="276"/>
                      </a:lnTo>
                      <a:lnTo>
                        <a:pt x="539" y="276"/>
                      </a:lnTo>
                      <a:lnTo>
                        <a:pt x="539" y="283"/>
                      </a:lnTo>
                      <a:lnTo>
                        <a:pt x="550" y="283"/>
                      </a:lnTo>
                      <a:lnTo>
                        <a:pt x="550" y="289"/>
                      </a:lnTo>
                      <a:lnTo>
                        <a:pt x="552" y="289"/>
                      </a:lnTo>
                      <a:lnTo>
                        <a:pt x="552" y="296"/>
                      </a:lnTo>
                      <a:lnTo>
                        <a:pt x="567" y="296"/>
                      </a:lnTo>
                      <a:lnTo>
                        <a:pt x="567" y="302"/>
                      </a:lnTo>
                      <a:lnTo>
                        <a:pt x="612" y="302"/>
                      </a:lnTo>
                      <a:lnTo>
                        <a:pt x="612" y="302"/>
                      </a:lnTo>
                      <a:lnTo>
                        <a:pt x="686" y="302"/>
                      </a:lnTo>
                      <a:lnTo>
                        <a:pt x="686" y="309"/>
                      </a:lnTo>
                      <a:lnTo>
                        <a:pt x="734" y="309"/>
                      </a:lnTo>
                      <a:lnTo>
                        <a:pt x="734" y="316"/>
                      </a:lnTo>
                      <a:lnTo>
                        <a:pt x="748" y="316"/>
                      </a:lnTo>
                      <a:lnTo>
                        <a:pt x="748" y="316"/>
                      </a:lnTo>
                      <a:lnTo>
                        <a:pt x="751" y="316"/>
                      </a:lnTo>
                      <a:lnTo>
                        <a:pt x="751" y="316"/>
                      </a:lnTo>
                      <a:lnTo>
                        <a:pt x="788" y="316"/>
                      </a:lnTo>
                      <a:lnTo>
                        <a:pt x="788" y="316"/>
                      </a:lnTo>
                      <a:lnTo>
                        <a:pt x="796" y="316"/>
                      </a:lnTo>
                      <a:lnTo>
                        <a:pt x="796" y="323"/>
                      </a:lnTo>
                      <a:lnTo>
                        <a:pt x="808" y="323"/>
                      </a:lnTo>
                      <a:lnTo>
                        <a:pt x="808" y="329"/>
                      </a:lnTo>
                      <a:lnTo>
                        <a:pt x="837" y="329"/>
                      </a:lnTo>
                      <a:lnTo>
                        <a:pt x="837" y="336"/>
                      </a:lnTo>
                      <a:lnTo>
                        <a:pt x="857" y="336"/>
                      </a:lnTo>
                      <a:lnTo>
                        <a:pt x="857" y="336"/>
                      </a:lnTo>
                      <a:lnTo>
                        <a:pt x="880" y="336"/>
                      </a:lnTo>
                      <a:lnTo>
                        <a:pt x="880" y="336"/>
                      </a:lnTo>
                      <a:lnTo>
                        <a:pt x="904" y="336"/>
                      </a:lnTo>
                      <a:lnTo>
                        <a:pt x="904" y="344"/>
                      </a:lnTo>
                      <a:lnTo>
                        <a:pt x="920" y="344"/>
                      </a:lnTo>
                      <a:lnTo>
                        <a:pt x="920" y="344"/>
                      </a:lnTo>
                      <a:lnTo>
                        <a:pt x="936" y="344"/>
                      </a:lnTo>
                      <a:lnTo>
                        <a:pt x="936" y="351"/>
                      </a:lnTo>
                      <a:lnTo>
                        <a:pt x="939" y="351"/>
                      </a:lnTo>
                      <a:lnTo>
                        <a:pt x="939" y="358"/>
                      </a:lnTo>
                      <a:lnTo>
                        <a:pt x="1008" y="358"/>
                      </a:lnTo>
                      <a:lnTo>
                        <a:pt x="1008" y="358"/>
                      </a:lnTo>
                      <a:lnTo>
                        <a:pt x="1015" y="358"/>
                      </a:lnTo>
                      <a:lnTo>
                        <a:pt x="1015" y="365"/>
                      </a:lnTo>
                      <a:lnTo>
                        <a:pt x="1041" y="365"/>
                      </a:lnTo>
                      <a:lnTo>
                        <a:pt x="1041" y="365"/>
                      </a:lnTo>
                      <a:lnTo>
                        <a:pt x="1061" y="365"/>
                      </a:lnTo>
                      <a:lnTo>
                        <a:pt x="1061" y="373"/>
                      </a:lnTo>
                      <a:lnTo>
                        <a:pt x="1072" y="373"/>
                      </a:lnTo>
                      <a:lnTo>
                        <a:pt x="1072" y="373"/>
                      </a:lnTo>
                      <a:lnTo>
                        <a:pt x="1084" y="373"/>
                      </a:lnTo>
                      <a:lnTo>
                        <a:pt x="1084" y="373"/>
                      </a:lnTo>
                      <a:lnTo>
                        <a:pt x="1094" y="373"/>
                      </a:lnTo>
                      <a:lnTo>
                        <a:pt x="1094" y="373"/>
                      </a:lnTo>
                      <a:lnTo>
                        <a:pt x="1111" y="373"/>
                      </a:lnTo>
                      <a:lnTo>
                        <a:pt x="1111" y="373"/>
                      </a:lnTo>
                      <a:lnTo>
                        <a:pt x="1120" y="373"/>
                      </a:lnTo>
                      <a:lnTo>
                        <a:pt x="1120" y="380"/>
                      </a:lnTo>
                      <a:lnTo>
                        <a:pt x="1143" y="380"/>
                      </a:lnTo>
                      <a:lnTo>
                        <a:pt x="1143" y="380"/>
                      </a:lnTo>
                      <a:lnTo>
                        <a:pt x="1161" y="380"/>
                      </a:lnTo>
                      <a:lnTo>
                        <a:pt x="1161" y="380"/>
                      </a:lnTo>
                      <a:lnTo>
                        <a:pt x="1174" y="380"/>
                      </a:lnTo>
                      <a:lnTo>
                        <a:pt x="1174" y="380"/>
                      </a:lnTo>
                      <a:lnTo>
                        <a:pt x="1176" y="380"/>
                      </a:lnTo>
                      <a:lnTo>
                        <a:pt x="1176" y="389"/>
                      </a:lnTo>
                      <a:lnTo>
                        <a:pt x="1185" y="389"/>
                      </a:lnTo>
                      <a:lnTo>
                        <a:pt x="1185" y="389"/>
                      </a:lnTo>
                      <a:lnTo>
                        <a:pt x="1250" y="389"/>
                      </a:lnTo>
                      <a:lnTo>
                        <a:pt x="1250" y="389"/>
                      </a:lnTo>
                      <a:lnTo>
                        <a:pt x="1256" y="389"/>
                      </a:lnTo>
                      <a:lnTo>
                        <a:pt x="1256" y="389"/>
                      </a:lnTo>
                      <a:lnTo>
                        <a:pt x="1262" y="389"/>
                      </a:lnTo>
                      <a:lnTo>
                        <a:pt x="1262" y="389"/>
                      </a:lnTo>
                      <a:lnTo>
                        <a:pt x="1275" y="389"/>
                      </a:lnTo>
                      <a:lnTo>
                        <a:pt x="1275" y="389"/>
                      </a:lnTo>
                      <a:lnTo>
                        <a:pt x="1293" y="389"/>
                      </a:lnTo>
                      <a:lnTo>
                        <a:pt x="1293" y="389"/>
                      </a:lnTo>
                      <a:lnTo>
                        <a:pt x="1300" y="389"/>
                      </a:lnTo>
                      <a:lnTo>
                        <a:pt x="1300" y="389"/>
                      </a:lnTo>
                      <a:lnTo>
                        <a:pt x="1314" y="389"/>
                      </a:lnTo>
                      <a:lnTo>
                        <a:pt x="1314" y="389"/>
                      </a:lnTo>
                      <a:lnTo>
                        <a:pt x="1320" y="389"/>
                      </a:lnTo>
                      <a:lnTo>
                        <a:pt x="1320" y="389"/>
                      </a:lnTo>
                      <a:lnTo>
                        <a:pt x="1322" y="389"/>
                      </a:lnTo>
                      <a:lnTo>
                        <a:pt x="1322" y="389"/>
                      </a:lnTo>
                      <a:lnTo>
                        <a:pt x="1333" y="389"/>
                      </a:lnTo>
                      <a:lnTo>
                        <a:pt x="1333" y="389"/>
                      </a:lnTo>
                      <a:lnTo>
                        <a:pt x="1334" y="389"/>
                      </a:lnTo>
                      <a:lnTo>
                        <a:pt x="1334" y="389"/>
                      </a:lnTo>
                      <a:lnTo>
                        <a:pt x="1334" y="389"/>
                      </a:lnTo>
                      <a:lnTo>
                        <a:pt x="1334" y="389"/>
                      </a:lnTo>
                      <a:lnTo>
                        <a:pt x="1337" y="389"/>
                      </a:lnTo>
                      <a:lnTo>
                        <a:pt x="1337" y="389"/>
                      </a:lnTo>
                      <a:lnTo>
                        <a:pt x="1341" y="389"/>
                      </a:lnTo>
                      <a:lnTo>
                        <a:pt x="1341" y="389"/>
                      </a:lnTo>
                      <a:lnTo>
                        <a:pt x="1348" y="389"/>
                      </a:lnTo>
                      <a:lnTo>
                        <a:pt x="1348" y="389"/>
                      </a:lnTo>
                      <a:lnTo>
                        <a:pt x="1351" y="389"/>
                      </a:lnTo>
                      <a:lnTo>
                        <a:pt x="1351" y="389"/>
                      </a:lnTo>
                      <a:lnTo>
                        <a:pt x="1353" y="389"/>
                      </a:lnTo>
                      <a:lnTo>
                        <a:pt x="1353" y="389"/>
                      </a:lnTo>
                      <a:lnTo>
                        <a:pt x="1361" y="389"/>
                      </a:lnTo>
                      <a:lnTo>
                        <a:pt x="1361" y="389"/>
                      </a:lnTo>
                      <a:lnTo>
                        <a:pt x="1364" y="389"/>
                      </a:lnTo>
                      <a:lnTo>
                        <a:pt x="1364" y="389"/>
                      </a:lnTo>
                      <a:lnTo>
                        <a:pt x="1370" y="389"/>
                      </a:lnTo>
                      <a:lnTo>
                        <a:pt x="1370" y="389"/>
                      </a:lnTo>
                      <a:lnTo>
                        <a:pt x="1378" y="389"/>
                      </a:lnTo>
                      <a:lnTo>
                        <a:pt x="1378" y="389"/>
                      </a:lnTo>
                      <a:lnTo>
                        <a:pt x="1379" y="389"/>
                      </a:lnTo>
                      <a:lnTo>
                        <a:pt x="1379" y="389"/>
                      </a:lnTo>
                      <a:lnTo>
                        <a:pt x="1383" y="389"/>
                      </a:lnTo>
                      <a:lnTo>
                        <a:pt x="1383" y="389"/>
                      </a:lnTo>
                      <a:lnTo>
                        <a:pt x="1386" y="389"/>
                      </a:lnTo>
                      <a:lnTo>
                        <a:pt x="1386" y="389"/>
                      </a:lnTo>
                    </a:path>
                  </a:pathLst>
                </a:custGeom>
                <a:noFill/>
                <a:ln w="1587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2" name="Freeform 475"/>
                <p:cNvSpPr>
                  <a:spLocks/>
                </p:cNvSpPr>
                <p:nvPr/>
              </p:nvSpPr>
              <p:spPr bwMode="auto">
                <a:xfrm>
                  <a:off x="14200" y="9963"/>
                  <a:ext cx="2002" cy="434"/>
                </a:xfrm>
                <a:custGeom>
                  <a:avLst/>
                  <a:gdLst>
                    <a:gd name="T0" fmla="*/ 0 w 1390"/>
                    <a:gd name="T1" fmla="*/ 0 h 301"/>
                    <a:gd name="T2" fmla="*/ 68 w 1390"/>
                    <a:gd name="T3" fmla="*/ 0 h 301"/>
                    <a:gd name="T4" fmla="*/ 71 w 1390"/>
                    <a:gd name="T5" fmla="*/ 7 h 301"/>
                    <a:gd name="T6" fmla="*/ 78 w 1390"/>
                    <a:gd name="T7" fmla="*/ 13 h 301"/>
                    <a:gd name="T8" fmla="*/ 78 w 1390"/>
                    <a:gd name="T9" fmla="*/ 27 h 301"/>
                    <a:gd name="T10" fmla="*/ 89 w 1390"/>
                    <a:gd name="T11" fmla="*/ 33 h 301"/>
                    <a:gd name="T12" fmla="*/ 97 w 1390"/>
                    <a:gd name="T13" fmla="*/ 47 h 301"/>
                    <a:gd name="T14" fmla="*/ 105 w 1390"/>
                    <a:gd name="T15" fmla="*/ 53 h 301"/>
                    <a:gd name="T16" fmla="*/ 124 w 1390"/>
                    <a:gd name="T17" fmla="*/ 67 h 301"/>
                    <a:gd name="T18" fmla="*/ 174 w 1390"/>
                    <a:gd name="T19" fmla="*/ 74 h 301"/>
                    <a:gd name="T20" fmla="*/ 178 w 1390"/>
                    <a:gd name="T21" fmla="*/ 87 h 301"/>
                    <a:gd name="T22" fmla="*/ 184 w 1390"/>
                    <a:gd name="T23" fmla="*/ 94 h 301"/>
                    <a:gd name="T24" fmla="*/ 195 w 1390"/>
                    <a:gd name="T25" fmla="*/ 107 h 301"/>
                    <a:gd name="T26" fmla="*/ 204 w 1390"/>
                    <a:gd name="T27" fmla="*/ 114 h 301"/>
                    <a:gd name="T28" fmla="*/ 206 w 1390"/>
                    <a:gd name="T29" fmla="*/ 127 h 301"/>
                    <a:gd name="T30" fmla="*/ 221 w 1390"/>
                    <a:gd name="T31" fmla="*/ 134 h 301"/>
                    <a:gd name="T32" fmla="*/ 246 w 1390"/>
                    <a:gd name="T33" fmla="*/ 147 h 301"/>
                    <a:gd name="T34" fmla="*/ 314 w 1390"/>
                    <a:gd name="T35" fmla="*/ 154 h 301"/>
                    <a:gd name="T36" fmla="*/ 315 w 1390"/>
                    <a:gd name="T37" fmla="*/ 167 h 301"/>
                    <a:gd name="T38" fmla="*/ 396 w 1390"/>
                    <a:gd name="T39" fmla="*/ 174 h 301"/>
                    <a:gd name="T40" fmla="*/ 448 w 1390"/>
                    <a:gd name="T41" fmla="*/ 180 h 301"/>
                    <a:gd name="T42" fmla="*/ 503 w 1390"/>
                    <a:gd name="T43" fmla="*/ 187 h 301"/>
                    <a:gd name="T44" fmla="*/ 552 w 1390"/>
                    <a:gd name="T45" fmla="*/ 201 h 301"/>
                    <a:gd name="T46" fmla="*/ 572 w 1390"/>
                    <a:gd name="T47" fmla="*/ 201 h 301"/>
                    <a:gd name="T48" fmla="*/ 573 w 1390"/>
                    <a:gd name="T49" fmla="*/ 208 h 301"/>
                    <a:gd name="T50" fmla="*/ 644 w 1390"/>
                    <a:gd name="T51" fmla="*/ 208 h 301"/>
                    <a:gd name="T52" fmla="*/ 656 w 1390"/>
                    <a:gd name="T53" fmla="*/ 208 h 301"/>
                    <a:gd name="T54" fmla="*/ 706 w 1390"/>
                    <a:gd name="T55" fmla="*/ 208 h 301"/>
                    <a:gd name="T56" fmla="*/ 762 w 1390"/>
                    <a:gd name="T57" fmla="*/ 215 h 301"/>
                    <a:gd name="T58" fmla="*/ 813 w 1390"/>
                    <a:gd name="T59" fmla="*/ 215 h 301"/>
                    <a:gd name="T60" fmla="*/ 813 w 1390"/>
                    <a:gd name="T61" fmla="*/ 222 h 301"/>
                    <a:gd name="T62" fmla="*/ 827 w 1390"/>
                    <a:gd name="T63" fmla="*/ 230 h 301"/>
                    <a:gd name="T64" fmla="*/ 843 w 1390"/>
                    <a:gd name="T65" fmla="*/ 237 h 301"/>
                    <a:gd name="T66" fmla="*/ 909 w 1390"/>
                    <a:gd name="T67" fmla="*/ 237 h 301"/>
                    <a:gd name="T68" fmla="*/ 961 w 1390"/>
                    <a:gd name="T69" fmla="*/ 245 h 301"/>
                    <a:gd name="T70" fmla="*/ 1076 w 1390"/>
                    <a:gd name="T71" fmla="*/ 245 h 301"/>
                    <a:gd name="T72" fmla="*/ 1079 w 1390"/>
                    <a:gd name="T73" fmla="*/ 253 h 301"/>
                    <a:gd name="T74" fmla="*/ 1131 w 1390"/>
                    <a:gd name="T75" fmla="*/ 253 h 301"/>
                    <a:gd name="T76" fmla="*/ 1138 w 1390"/>
                    <a:gd name="T77" fmla="*/ 253 h 301"/>
                    <a:gd name="T78" fmla="*/ 1167 w 1390"/>
                    <a:gd name="T79" fmla="*/ 253 h 301"/>
                    <a:gd name="T80" fmla="*/ 1169 w 1390"/>
                    <a:gd name="T81" fmla="*/ 253 h 301"/>
                    <a:gd name="T82" fmla="*/ 1208 w 1390"/>
                    <a:gd name="T83" fmla="*/ 261 h 301"/>
                    <a:gd name="T84" fmla="*/ 1212 w 1390"/>
                    <a:gd name="T85" fmla="*/ 270 h 301"/>
                    <a:gd name="T86" fmla="*/ 1237 w 1390"/>
                    <a:gd name="T87" fmla="*/ 270 h 301"/>
                    <a:gd name="T88" fmla="*/ 1242 w 1390"/>
                    <a:gd name="T89" fmla="*/ 270 h 301"/>
                    <a:gd name="T90" fmla="*/ 1254 w 1390"/>
                    <a:gd name="T91" fmla="*/ 279 h 301"/>
                    <a:gd name="T92" fmla="*/ 1255 w 1390"/>
                    <a:gd name="T93" fmla="*/ 279 h 301"/>
                    <a:gd name="T94" fmla="*/ 1273 w 1390"/>
                    <a:gd name="T95" fmla="*/ 279 h 301"/>
                    <a:gd name="T96" fmla="*/ 1279 w 1390"/>
                    <a:gd name="T97" fmla="*/ 279 h 301"/>
                    <a:gd name="T98" fmla="*/ 1295 w 1390"/>
                    <a:gd name="T99" fmla="*/ 279 h 301"/>
                    <a:gd name="T100" fmla="*/ 1297 w 1390"/>
                    <a:gd name="T101" fmla="*/ 289 h 301"/>
                    <a:gd name="T102" fmla="*/ 1314 w 1390"/>
                    <a:gd name="T103" fmla="*/ 289 h 301"/>
                    <a:gd name="T104" fmla="*/ 1316 w 1390"/>
                    <a:gd name="T105" fmla="*/ 289 h 301"/>
                    <a:gd name="T106" fmla="*/ 1339 w 1390"/>
                    <a:gd name="T107" fmla="*/ 289 h 301"/>
                    <a:gd name="T108" fmla="*/ 1364 w 1390"/>
                    <a:gd name="T109" fmla="*/ 289 h 301"/>
                    <a:gd name="T110" fmla="*/ 1370 w 1390"/>
                    <a:gd name="T111" fmla="*/ 289 h 301"/>
                    <a:gd name="T112" fmla="*/ 1372 w 1390"/>
                    <a:gd name="T113" fmla="*/ 301 h 301"/>
                    <a:gd name="T114" fmla="*/ 1381 w 1390"/>
                    <a:gd name="T115" fmla="*/ 301 h 301"/>
                    <a:gd name="T116" fmla="*/ 1383 w 1390"/>
                    <a:gd name="T117" fmla="*/ 301 h 301"/>
                    <a:gd name="T118" fmla="*/ 1389 w 1390"/>
                    <a:gd name="T119" fmla="*/ 301 h 301"/>
                    <a:gd name="T120" fmla="*/ 1390 w 1390"/>
                    <a:gd name="T121"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90" h="301">
                      <a:moveTo>
                        <a:pt x="0" y="0"/>
                      </a:moveTo>
                      <a:lnTo>
                        <a:pt x="0" y="0"/>
                      </a:lnTo>
                      <a:lnTo>
                        <a:pt x="0" y="0"/>
                      </a:lnTo>
                      <a:lnTo>
                        <a:pt x="0" y="0"/>
                      </a:lnTo>
                      <a:lnTo>
                        <a:pt x="0" y="0"/>
                      </a:lnTo>
                      <a:lnTo>
                        <a:pt x="68" y="0"/>
                      </a:lnTo>
                      <a:lnTo>
                        <a:pt x="68" y="7"/>
                      </a:lnTo>
                      <a:lnTo>
                        <a:pt x="71" y="7"/>
                      </a:lnTo>
                      <a:lnTo>
                        <a:pt x="71" y="7"/>
                      </a:lnTo>
                      <a:lnTo>
                        <a:pt x="75" y="7"/>
                      </a:lnTo>
                      <a:lnTo>
                        <a:pt x="75" y="13"/>
                      </a:lnTo>
                      <a:lnTo>
                        <a:pt x="78" y="13"/>
                      </a:lnTo>
                      <a:lnTo>
                        <a:pt x="78" y="20"/>
                      </a:lnTo>
                      <a:lnTo>
                        <a:pt x="78" y="20"/>
                      </a:lnTo>
                      <a:lnTo>
                        <a:pt x="78" y="27"/>
                      </a:lnTo>
                      <a:lnTo>
                        <a:pt x="81" y="27"/>
                      </a:lnTo>
                      <a:lnTo>
                        <a:pt x="81" y="33"/>
                      </a:lnTo>
                      <a:lnTo>
                        <a:pt x="89" y="33"/>
                      </a:lnTo>
                      <a:lnTo>
                        <a:pt x="89" y="40"/>
                      </a:lnTo>
                      <a:lnTo>
                        <a:pt x="97" y="40"/>
                      </a:lnTo>
                      <a:lnTo>
                        <a:pt x="97" y="47"/>
                      </a:lnTo>
                      <a:lnTo>
                        <a:pt x="99" y="47"/>
                      </a:lnTo>
                      <a:lnTo>
                        <a:pt x="99" y="53"/>
                      </a:lnTo>
                      <a:lnTo>
                        <a:pt x="105" y="53"/>
                      </a:lnTo>
                      <a:lnTo>
                        <a:pt x="105" y="60"/>
                      </a:lnTo>
                      <a:lnTo>
                        <a:pt x="124" y="60"/>
                      </a:lnTo>
                      <a:lnTo>
                        <a:pt x="124" y="67"/>
                      </a:lnTo>
                      <a:lnTo>
                        <a:pt x="162" y="67"/>
                      </a:lnTo>
                      <a:lnTo>
                        <a:pt x="162" y="74"/>
                      </a:lnTo>
                      <a:lnTo>
                        <a:pt x="174" y="74"/>
                      </a:lnTo>
                      <a:lnTo>
                        <a:pt x="174" y="80"/>
                      </a:lnTo>
                      <a:lnTo>
                        <a:pt x="178" y="80"/>
                      </a:lnTo>
                      <a:lnTo>
                        <a:pt x="178" y="87"/>
                      </a:lnTo>
                      <a:lnTo>
                        <a:pt x="182" y="87"/>
                      </a:lnTo>
                      <a:lnTo>
                        <a:pt x="182" y="94"/>
                      </a:lnTo>
                      <a:lnTo>
                        <a:pt x="184" y="94"/>
                      </a:lnTo>
                      <a:lnTo>
                        <a:pt x="184" y="100"/>
                      </a:lnTo>
                      <a:lnTo>
                        <a:pt x="195" y="100"/>
                      </a:lnTo>
                      <a:lnTo>
                        <a:pt x="195" y="107"/>
                      </a:lnTo>
                      <a:lnTo>
                        <a:pt x="203" y="107"/>
                      </a:lnTo>
                      <a:lnTo>
                        <a:pt x="203" y="114"/>
                      </a:lnTo>
                      <a:lnTo>
                        <a:pt x="204" y="114"/>
                      </a:lnTo>
                      <a:lnTo>
                        <a:pt x="204" y="120"/>
                      </a:lnTo>
                      <a:lnTo>
                        <a:pt x="206" y="120"/>
                      </a:lnTo>
                      <a:lnTo>
                        <a:pt x="206" y="127"/>
                      </a:lnTo>
                      <a:lnTo>
                        <a:pt x="220" y="127"/>
                      </a:lnTo>
                      <a:lnTo>
                        <a:pt x="220" y="134"/>
                      </a:lnTo>
                      <a:lnTo>
                        <a:pt x="221" y="134"/>
                      </a:lnTo>
                      <a:lnTo>
                        <a:pt x="221" y="140"/>
                      </a:lnTo>
                      <a:lnTo>
                        <a:pt x="246" y="140"/>
                      </a:lnTo>
                      <a:lnTo>
                        <a:pt x="246" y="147"/>
                      </a:lnTo>
                      <a:lnTo>
                        <a:pt x="256" y="147"/>
                      </a:lnTo>
                      <a:lnTo>
                        <a:pt x="256" y="154"/>
                      </a:lnTo>
                      <a:lnTo>
                        <a:pt x="314" y="154"/>
                      </a:lnTo>
                      <a:lnTo>
                        <a:pt x="314" y="160"/>
                      </a:lnTo>
                      <a:lnTo>
                        <a:pt x="315" y="160"/>
                      </a:lnTo>
                      <a:lnTo>
                        <a:pt x="315" y="167"/>
                      </a:lnTo>
                      <a:lnTo>
                        <a:pt x="358" y="167"/>
                      </a:lnTo>
                      <a:lnTo>
                        <a:pt x="358" y="174"/>
                      </a:lnTo>
                      <a:lnTo>
                        <a:pt x="396" y="174"/>
                      </a:lnTo>
                      <a:lnTo>
                        <a:pt x="396" y="180"/>
                      </a:lnTo>
                      <a:lnTo>
                        <a:pt x="448" y="180"/>
                      </a:lnTo>
                      <a:lnTo>
                        <a:pt x="448" y="180"/>
                      </a:lnTo>
                      <a:lnTo>
                        <a:pt x="484" y="180"/>
                      </a:lnTo>
                      <a:lnTo>
                        <a:pt x="484" y="187"/>
                      </a:lnTo>
                      <a:lnTo>
                        <a:pt x="503" y="187"/>
                      </a:lnTo>
                      <a:lnTo>
                        <a:pt x="503" y="194"/>
                      </a:lnTo>
                      <a:lnTo>
                        <a:pt x="552" y="194"/>
                      </a:lnTo>
                      <a:lnTo>
                        <a:pt x="552" y="201"/>
                      </a:lnTo>
                      <a:lnTo>
                        <a:pt x="560" y="201"/>
                      </a:lnTo>
                      <a:lnTo>
                        <a:pt x="560" y="201"/>
                      </a:lnTo>
                      <a:lnTo>
                        <a:pt x="572" y="201"/>
                      </a:lnTo>
                      <a:lnTo>
                        <a:pt x="572" y="201"/>
                      </a:lnTo>
                      <a:lnTo>
                        <a:pt x="573" y="201"/>
                      </a:lnTo>
                      <a:lnTo>
                        <a:pt x="573" y="208"/>
                      </a:lnTo>
                      <a:lnTo>
                        <a:pt x="642" y="208"/>
                      </a:lnTo>
                      <a:lnTo>
                        <a:pt x="642" y="208"/>
                      </a:lnTo>
                      <a:lnTo>
                        <a:pt x="644" y="208"/>
                      </a:lnTo>
                      <a:lnTo>
                        <a:pt x="644" y="208"/>
                      </a:lnTo>
                      <a:lnTo>
                        <a:pt x="656" y="208"/>
                      </a:lnTo>
                      <a:lnTo>
                        <a:pt x="656" y="208"/>
                      </a:lnTo>
                      <a:lnTo>
                        <a:pt x="685" y="208"/>
                      </a:lnTo>
                      <a:lnTo>
                        <a:pt x="685" y="208"/>
                      </a:lnTo>
                      <a:lnTo>
                        <a:pt x="706" y="208"/>
                      </a:lnTo>
                      <a:lnTo>
                        <a:pt x="706" y="208"/>
                      </a:lnTo>
                      <a:lnTo>
                        <a:pt x="762" y="208"/>
                      </a:lnTo>
                      <a:lnTo>
                        <a:pt x="762" y="215"/>
                      </a:lnTo>
                      <a:lnTo>
                        <a:pt x="775" y="215"/>
                      </a:lnTo>
                      <a:lnTo>
                        <a:pt x="775" y="215"/>
                      </a:lnTo>
                      <a:lnTo>
                        <a:pt x="813" y="215"/>
                      </a:lnTo>
                      <a:lnTo>
                        <a:pt x="813" y="222"/>
                      </a:lnTo>
                      <a:lnTo>
                        <a:pt x="813" y="222"/>
                      </a:lnTo>
                      <a:lnTo>
                        <a:pt x="813" y="222"/>
                      </a:lnTo>
                      <a:lnTo>
                        <a:pt x="818" y="222"/>
                      </a:lnTo>
                      <a:lnTo>
                        <a:pt x="818" y="230"/>
                      </a:lnTo>
                      <a:lnTo>
                        <a:pt x="827" y="230"/>
                      </a:lnTo>
                      <a:lnTo>
                        <a:pt x="827" y="237"/>
                      </a:lnTo>
                      <a:lnTo>
                        <a:pt x="843" y="237"/>
                      </a:lnTo>
                      <a:lnTo>
                        <a:pt x="843" y="237"/>
                      </a:lnTo>
                      <a:lnTo>
                        <a:pt x="869" y="237"/>
                      </a:lnTo>
                      <a:lnTo>
                        <a:pt x="869" y="237"/>
                      </a:lnTo>
                      <a:lnTo>
                        <a:pt x="909" y="237"/>
                      </a:lnTo>
                      <a:lnTo>
                        <a:pt x="909" y="237"/>
                      </a:lnTo>
                      <a:lnTo>
                        <a:pt x="961" y="237"/>
                      </a:lnTo>
                      <a:lnTo>
                        <a:pt x="961" y="245"/>
                      </a:lnTo>
                      <a:lnTo>
                        <a:pt x="1046" y="245"/>
                      </a:lnTo>
                      <a:lnTo>
                        <a:pt x="1046" y="245"/>
                      </a:lnTo>
                      <a:lnTo>
                        <a:pt x="1076" y="245"/>
                      </a:lnTo>
                      <a:lnTo>
                        <a:pt x="1076" y="253"/>
                      </a:lnTo>
                      <a:lnTo>
                        <a:pt x="1079" y="253"/>
                      </a:lnTo>
                      <a:lnTo>
                        <a:pt x="1079" y="253"/>
                      </a:lnTo>
                      <a:lnTo>
                        <a:pt x="1109" y="253"/>
                      </a:lnTo>
                      <a:lnTo>
                        <a:pt x="1109" y="253"/>
                      </a:lnTo>
                      <a:lnTo>
                        <a:pt x="1131" y="253"/>
                      </a:lnTo>
                      <a:lnTo>
                        <a:pt x="1131" y="253"/>
                      </a:lnTo>
                      <a:lnTo>
                        <a:pt x="1138" y="253"/>
                      </a:lnTo>
                      <a:lnTo>
                        <a:pt x="1138" y="253"/>
                      </a:lnTo>
                      <a:lnTo>
                        <a:pt x="1140" y="253"/>
                      </a:lnTo>
                      <a:lnTo>
                        <a:pt x="1140" y="253"/>
                      </a:lnTo>
                      <a:lnTo>
                        <a:pt x="1167" y="253"/>
                      </a:lnTo>
                      <a:lnTo>
                        <a:pt x="1167" y="253"/>
                      </a:lnTo>
                      <a:lnTo>
                        <a:pt x="1169" y="253"/>
                      </a:lnTo>
                      <a:lnTo>
                        <a:pt x="1169" y="253"/>
                      </a:lnTo>
                      <a:lnTo>
                        <a:pt x="1170" y="253"/>
                      </a:lnTo>
                      <a:lnTo>
                        <a:pt x="1170" y="261"/>
                      </a:lnTo>
                      <a:lnTo>
                        <a:pt x="1208" y="261"/>
                      </a:lnTo>
                      <a:lnTo>
                        <a:pt x="1208" y="270"/>
                      </a:lnTo>
                      <a:lnTo>
                        <a:pt x="1212" y="270"/>
                      </a:lnTo>
                      <a:lnTo>
                        <a:pt x="1212" y="270"/>
                      </a:lnTo>
                      <a:lnTo>
                        <a:pt x="1219" y="270"/>
                      </a:lnTo>
                      <a:lnTo>
                        <a:pt x="1219" y="270"/>
                      </a:lnTo>
                      <a:lnTo>
                        <a:pt x="1237" y="270"/>
                      </a:lnTo>
                      <a:lnTo>
                        <a:pt x="1237" y="270"/>
                      </a:lnTo>
                      <a:lnTo>
                        <a:pt x="1242" y="270"/>
                      </a:lnTo>
                      <a:lnTo>
                        <a:pt x="1242" y="270"/>
                      </a:lnTo>
                      <a:lnTo>
                        <a:pt x="1250" y="270"/>
                      </a:lnTo>
                      <a:lnTo>
                        <a:pt x="1250" y="279"/>
                      </a:lnTo>
                      <a:lnTo>
                        <a:pt x="1254" y="279"/>
                      </a:lnTo>
                      <a:lnTo>
                        <a:pt x="1254" y="279"/>
                      </a:lnTo>
                      <a:lnTo>
                        <a:pt x="1255" y="279"/>
                      </a:lnTo>
                      <a:lnTo>
                        <a:pt x="1255" y="279"/>
                      </a:lnTo>
                      <a:lnTo>
                        <a:pt x="1272" y="279"/>
                      </a:lnTo>
                      <a:lnTo>
                        <a:pt x="1272" y="279"/>
                      </a:lnTo>
                      <a:lnTo>
                        <a:pt x="1273" y="279"/>
                      </a:lnTo>
                      <a:lnTo>
                        <a:pt x="1273" y="279"/>
                      </a:lnTo>
                      <a:lnTo>
                        <a:pt x="1279" y="279"/>
                      </a:lnTo>
                      <a:lnTo>
                        <a:pt x="1279" y="279"/>
                      </a:lnTo>
                      <a:lnTo>
                        <a:pt x="1286" y="279"/>
                      </a:lnTo>
                      <a:lnTo>
                        <a:pt x="1286" y="279"/>
                      </a:lnTo>
                      <a:lnTo>
                        <a:pt x="1295" y="279"/>
                      </a:lnTo>
                      <a:lnTo>
                        <a:pt x="1295" y="279"/>
                      </a:lnTo>
                      <a:lnTo>
                        <a:pt x="1297" y="279"/>
                      </a:lnTo>
                      <a:lnTo>
                        <a:pt x="1297" y="289"/>
                      </a:lnTo>
                      <a:lnTo>
                        <a:pt x="1313" y="289"/>
                      </a:lnTo>
                      <a:lnTo>
                        <a:pt x="1313" y="289"/>
                      </a:lnTo>
                      <a:lnTo>
                        <a:pt x="1314" y="289"/>
                      </a:lnTo>
                      <a:lnTo>
                        <a:pt x="1314" y="289"/>
                      </a:lnTo>
                      <a:lnTo>
                        <a:pt x="1316" y="289"/>
                      </a:lnTo>
                      <a:lnTo>
                        <a:pt x="1316" y="289"/>
                      </a:lnTo>
                      <a:lnTo>
                        <a:pt x="1323" y="289"/>
                      </a:lnTo>
                      <a:lnTo>
                        <a:pt x="1323" y="289"/>
                      </a:lnTo>
                      <a:lnTo>
                        <a:pt x="1339" y="289"/>
                      </a:lnTo>
                      <a:lnTo>
                        <a:pt x="1339" y="289"/>
                      </a:lnTo>
                      <a:lnTo>
                        <a:pt x="1364" y="289"/>
                      </a:lnTo>
                      <a:lnTo>
                        <a:pt x="1364" y="289"/>
                      </a:lnTo>
                      <a:lnTo>
                        <a:pt x="1369" y="289"/>
                      </a:lnTo>
                      <a:lnTo>
                        <a:pt x="1369" y="289"/>
                      </a:lnTo>
                      <a:lnTo>
                        <a:pt x="1370" y="289"/>
                      </a:lnTo>
                      <a:lnTo>
                        <a:pt x="1370" y="301"/>
                      </a:lnTo>
                      <a:lnTo>
                        <a:pt x="1372" y="301"/>
                      </a:lnTo>
                      <a:lnTo>
                        <a:pt x="1372" y="301"/>
                      </a:lnTo>
                      <a:lnTo>
                        <a:pt x="1374" y="301"/>
                      </a:lnTo>
                      <a:lnTo>
                        <a:pt x="1374" y="301"/>
                      </a:lnTo>
                      <a:lnTo>
                        <a:pt x="1381" y="301"/>
                      </a:lnTo>
                      <a:lnTo>
                        <a:pt x="1381" y="301"/>
                      </a:lnTo>
                      <a:lnTo>
                        <a:pt x="1383" y="301"/>
                      </a:lnTo>
                      <a:lnTo>
                        <a:pt x="1383" y="301"/>
                      </a:lnTo>
                      <a:lnTo>
                        <a:pt x="1387" y="301"/>
                      </a:lnTo>
                      <a:lnTo>
                        <a:pt x="1387" y="301"/>
                      </a:lnTo>
                      <a:lnTo>
                        <a:pt x="1389" y="301"/>
                      </a:lnTo>
                      <a:lnTo>
                        <a:pt x="1389" y="301"/>
                      </a:lnTo>
                      <a:lnTo>
                        <a:pt x="1390" y="301"/>
                      </a:lnTo>
                      <a:lnTo>
                        <a:pt x="1390" y="301"/>
                      </a:lnTo>
                    </a:path>
                  </a:pathLst>
                </a:custGeom>
                <a:noFill/>
                <a:ln w="15875">
                  <a:solidFill>
                    <a:srgbClr val="55752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3" name="Line 476"/>
                <p:cNvSpPr>
                  <a:spLocks noChangeShapeType="1"/>
                </p:cNvSpPr>
                <p:nvPr/>
              </p:nvSpPr>
              <p:spPr bwMode="auto">
                <a:xfrm flipV="1">
                  <a:off x="14163" y="9926"/>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 name="Line 477"/>
                <p:cNvSpPr>
                  <a:spLocks noChangeShapeType="1"/>
                </p:cNvSpPr>
                <p:nvPr/>
              </p:nvSpPr>
              <p:spPr bwMode="auto">
                <a:xfrm flipH="1">
                  <a:off x="14138" y="11215"/>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 name="Rectangle 478"/>
                <p:cNvSpPr>
                  <a:spLocks noChangeArrowheads="1"/>
                </p:cNvSpPr>
                <p:nvPr/>
              </p:nvSpPr>
              <p:spPr bwMode="auto">
                <a:xfrm rot="16200000">
                  <a:off x="14026" y="11154"/>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6" name="Line 479"/>
                <p:cNvSpPr>
                  <a:spLocks noChangeShapeType="1"/>
                </p:cNvSpPr>
                <p:nvPr/>
              </p:nvSpPr>
              <p:spPr bwMode="auto">
                <a:xfrm flipH="1">
                  <a:off x="14138" y="10902"/>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 name="Rectangle 480"/>
                <p:cNvSpPr>
                  <a:spLocks noChangeArrowheads="1"/>
                </p:cNvSpPr>
                <p:nvPr/>
              </p:nvSpPr>
              <p:spPr bwMode="auto">
                <a:xfrm rot="16200000">
                  <a:off x="14026" y="10842"/>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8" name="Line 481"/>
                <p:cNvSpPr>
                  <a:spLocks noChangeShapeType="1"/>
                </p:cNvSpPr>
                <p:nvPr/>
              </p:nvSpPr>
              <p:spPr bwMode="auto">
                <a:xfrm flipH="1">
                  <a:off x="14138" y="10588"/>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 name="Rectangle 482"/>
                <p:cNvSpPr>
                  <a:spLocks noChangeArrowheads="1"/>
                </p:cNvSpPr>
                <p:nvPr/>
              </p:nvSpPr>
              <p:spPr bwMode="auto">
                <a:xfrm rot="16200000">
                  <a:off x="14026" y="10528"/>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0" name="Line 483"/>
                <p:cNvSpPr>
                  <a:spLocks noChangeShapeType="1"/>
                </p:cNvSpPr>
                <p:nvPr/>
              </p:nvSpPr>
              <p:spPr bwMode="auto">
                <a:xfrm flipH="1">
                  <a:off x="14138" y="10276"/>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 name="Rectangle 484"/>
                <p:cNvSpPr>
                  <a:spLocks noChangeArrowheads="1"/>
                </p:cNvSpPr>
                <p:nvPr/>
              </p:nvSpPr>
              <p:spPr bwMode="auto">
                <a:xfrm rot="16200000">
                  <a:off x="14026" y="10216"/>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7" name="Line 485"/>
                <p:cNvSpPr>
                  <a:spLocks noChangeShapeType="1"/>
                </p:cNvSpPr>
                <p:nvPr/>
              </p:nvSpPr>
              <p:spPr bwMode="auto">
                <a:xfrm flipH="1">
                  <a:off x="14138" y="9963"/>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8" name="Rectangle 486"/>
                <p:cNvSpPr>
                  <a:spLocks noChangeArrowheads="1"/>
                </p:cNvSpPr>
                <p:nvPr/>
              </p:nvSpPr>
              <p:spPr bwMode="auto">
                <a:xfrm rot="16200000">
                  <a:off x="14026" y="9903"/>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9" name="Rectangle 487"/>
                <p:cNvSpPr>
                  <a:spLocks noChangeArrowheads="1"/>
                </p:cNvSpPr>
                <p:nvPr/>
              </p:nvSpPr>
              <p:spPr bwMode="auto">
                <a:xfrm rot="16200000">
                  <a:off x="13472" y="10491"/>
                  <a:ext cx="997"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Disease-free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630" name="Line 488"/>
                <p:cNvSpPr>
                  <a:spLocks noChangeShapeType="1"/>
                </p:cNvSpPr>
                <p:nvPr/>
              </p:nvSpPr>
              <p:spPr bwMode="auto">
                <a:xfrm>
                  <a:off x="14163" y="11252"/>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0" name="Line 489"/>
                <p:cNvSpPr>
                  <a:spLocks noChangeShapeType="1"/>
                </p:cNvSpPr>
                <p:nvPr/>
              </p:nvSpPr>
              <p:spPr bwMode="auto">
                <a:xfrm>
                  <a:off x="14200" y="1125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7" name="Rectangle 490"/>
                <p:cNvSpPr>
                  <a:spLocks noChangeArrowheads="1"/>
                </p:cNvSpPr>
                <p:nvPr/>
              </p:nvSpPr>
              <p:spPr bwMode="auto">
                <a:xfrm>
                  <a:off x="14184" y="11288"/>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48" name="Line 491"/>
                <p:cNvSpPr>
                  <a:spLocks noChangeShapeType="1"/>
                </p:cNvSpPr>
                <p:nvPr/>
              </p:nvSpPr>
              <p:spPr bwMode="auto">
                <a:xfrm>
                  <a:off x="14868" y="1125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9" name="Rectangle 492"/>
                <p:cNvSpPr>
                  <a:spLocks noChangeArrowheads="1"/>
                </p:cNvSpPr>
                <p:nvPr/>
              </p:nvSpPr>
              <p:spPr bwMode="auto">
                <a:xfrm>
                  <a:off x="14852" y="11288"/>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59" name="Line 493"/>
                <p:cNvSpPr>
                  <a:spLocks noChangeShapeType="1"/>
                </p:cNvSpPr>
                <p:nvPr/>
              </p:nvSpPr>
              <p:spPr bwMode="auto">
                <a:xfrm>
                  <a:off x="15536" y="1125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2" name="Rectangle 494"/>
                <p:cNvSpPr>
                  <a:spLocks noChangeArrowheads="1"/>
                </p:cNvSpPr>
                <p:nvPr/>
              </p:nvSpPr>
              <p:spPr bwMode="auto">
                <a:xfrm>
                  <a:off x="15503" y="1128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4" name="Line 495"/>
                <p:cNvSpPr>
                  <a:spLocks noChangeShapeType="1"/>
                </p:cNvSpPr>
                <p:nvPr/>
              </p:nvSpPr>
              <p:spPr bwMode="auto">
                <a:xfrm>
                  <a:off x="16205" y="1125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5" name="Rectangle 496"/>
                <p:cNvSpPr>
                  <a:spLocks noChangeArrowheads="1"/>
                </p:cNvSpPr>
                <p:nvPr/>
              </p:nvSpPr>
              <p:spPr bwMode="auto">
                <a:xfrm>
                  <a:off x="16172" y="1128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6" name="Rectangle 497"/>
                <p:cNvSpPr>
                  <a:spLocks noChangeArrowheads="1"/>
                </p:cNvSpPr>
                <p:nvPr/>
              </p:nvSpPr>
              <p:spPr bwMode="auto">
                <a:xfrm>
                  <a:off x="14568" y="11348"/>
                  <a:ext cx="1243"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grpSp>
          <p:sp>
            <p:nvSpPr>
              <p:cNvPr id="764" name="Rectangle 44"/>
              <p:cNvSpPr>
                <a:spLocks noChangeArrowheads="1"/>
              </p:cNvSpPr>
              <p:nvPr/>
            </p:nvSpPr>
            <p:spPr bwMode="auto">
              <a:xfrm>
                <a:off x="22169686" y="17337894"/>
                <a:ext cx="2251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p=0.21</a:t>
                </a:r>
              </a:p>
            </p:txBody>
          </p:sp>
        </p:grpSp>
        <p:grpSp>
          <p:nvGrpSpPr>
            <p:cNvPr id="2576" name="Group 2575"/>
            <p:cNvGrpSpPr/>
            <p:nvPr/>
          </p:nvGrpSpPr>
          <p:grpSpPr>
            <a:xfrm>
              <a:off x="26595560" y="15452928"/>
              <a:ext cx="4580088" cy="3575265"/>
              <a:chOff x="25982027" y="15490824"/>
              <a:chExt cx="4451820" cy="3575265"/>
            </a:xfrm>
          </p:grpSpPr>
          <p:grpSp>
            <p:nvGrpSpPr>
              <p:cNvPr id="2532" name="Group 509"/>
              <p:cNvGrpSpPr>
                <a:grpSpLocks noChangeAspect="1"/>
              </p:cNvGrpSpPr>
              <p:nvPr/>
            </p:nvGrpSpPr>
            <p:grpSpPr bwMode="auto">
              <a:xfrm>
                <a:off x="25982027" y="15490824"/>
                <a:ext cx="4451820" cy="3575265"/>
                <a:chOff x="16782" y="9778"/>
                <a:chExt cx="2388" cy="1730"/>
              </a:xfrm>
            </p:grpSpPr>
            <p:sp>
              <p:nvSpPr>
                <p:cNvPr id="2533" name="AutoShape 508"/>
                <p:cNvSpPr>
                  <a:spLocks noChangeAspect="1" noChangeArrowheads="1" noTextEdit="1"/>
                </p:cNvSpPr>
                <p:nvPr/>
              </p:nvSpPr>
              <p:spPr bwMode="auto">
                <a:xfrm>
                  <a:off x="16793" y="9779"/>
                  <a:ext cx="2376"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4" name="Rectangle 510"/>
                <p:cNvSpPr>
                  <a:spLocks noChangeArrowheads="1"/>
                </p:cNvSpPr>
                <p:nvPr/>
              </p:nvSpPr>
              <p:spPr bwMode="auto">
                <a:xfrm>
                  <a:off x="16792" y="9778"/>
                  <a:ext cx="2378" cy="1730"/>
                </a:xfrm>
                <a:prstGeom prst="rect">
                  <a:avLst/>
                </a:prstGeom>
                <a:solidFill>
                  <a:srgbClr val="EAF2F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5" name="Rectangle 511"/>
                <p:cNvSpPr>
                  <a:spLocks noChangeArrowheads="1"/>
                </p:cNvSpPr>
                <p:nvPr/>
              </p:nvSpPr>
              <p:spPr bwMode="auto">
                <a:xfrm>
                  <a:off x="16793" y="9780"/>
                  <a:ext cx="2375" cy="1727"/>
                </a:xfrm>
                <a:prstGeom prst="rect">
                  <a:avLst/>
                </a:prstGeom>
                <a:solidFill>
                  <a:schemeClr val="tx1"/>
                </a:solidFill>
                <a:ln w="4763">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36" name="Rectangle 512"/>
                <p:cNvSpPr>
                  <a:spLocks noChangeArrowheads="1"/>
                </p:cNvSpPr>
                <p:nvPr/>
              </p:nvSpPr>
              <p:spPr bwMode="auto">
                <a:xfrm>
                  <a:off x="17048" y="9909"/>
                  <a:ext cx="2075" cy="1326"/>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37" name="Line 513"/>
                <p:cNvSpPr>
                  <a:spLocks noChangeShapeType="1"/>
                </p:cNvSpPr>
                <p:nvPr/>
              </p:nvSpPr>
              <p:spPr bwMode="auto">
                <a:xfrm>
                  <a:off x="17028" y="10922"/>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8" name="Line 514"/>
                <p:cNvSpPr>
                  <a:spLocks noChangeShapeType="1"/>
                </p:cNvSpPr>
                <p:nvPr/>
              </p:nvSpPr>
              <p:spPr bwMode="auto">
                <a:xfrm>
                  <a:off x="17028" y="10608"/>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9" name="Line 515"/>
                <p:cNvSpPr>
                  <a:spLocks noChangeShapeType="1"/>
                </p:cNvSpPr>
                <p:nvPr/>
              </p:nvSpPr>
              <p:spPr bwMode="auto">
                <a:xfrm>
                  <a:off x="17028" y="10296"/>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0" name="Line 516"/>
                <p:cNvSpPr>
                  <a:spLocks noChangeShapeType="1"/>
                </p:cNvSpPr>
                <p:nvPr/>
              </p:nvSpPr>
              <p:spPr bwMode="auto">
                <a:xfrm>
                  <a:off x="17028" y="9983"/>
                  <a:ext cx="2079" cy="0"/>
                </a:xfrm>
                <a:prstGeom prst="line">
                  <a:avLst/>
                </a:prstGeom>
                <a:noFill/>
                <a:ln w="9525">
                  <a:solidFill>
                    <a:srgbClr val="EAF2F3"/>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1" name="Freeform 517"/>
                <p:cNvSpPr>
                  <a:spLocks/>
                </p:cNvSpPr>
                <p:nvPr/>
              </p:nvSpPr>
              <p:spPr bwMode="auto">
                <a:xfrm>
                  <a:off x="17065" y="9983"/>
                  <a:ext cx="2000" cy="438"/>
                </a:xfrm>
                <a:custGeom>
                  <a:avLst/>
                  <a:gdLst>
                    <a:gd name="T0" fmla="*/ 0 w 1389"/>
                    <a:gd name="T1" fmla="*/ 0 h 304"/>
                    <a:gd name="T2" fmla="*/ 46 w 1389"/>
                    <a:gd name="T3" fmla="*/ 0 h 304"/>
                    <a:gd name="T4" fmla="*/ 85 w 1389"/>
                    <a:gd name="T5" fmla="*/ 13 h 304"/>
                    <a:gd name="T6" fmla="*/ 101 w 1389"/>
                    <a:gd name="T7" fmla="*/ 20 h 304"/>
                    <a:gd name="T8" fmla="*/ 102 w 1389"/>
                    <a:gd name="T9" fmla="*/ 33 h 304"/>
                    <a:gd name="T10" fmla="*/ 118 w 1389"/>
                    <a:gd name="T11" fmla="*/ 40 h 304"/>
                    <a:gd name="T12" fmla="*/ 125 w 1389"/>
                    <a:gd name="T13" fmla="*/ 53 h 304"/>
                    <a:gd name="T14" fmla="*/ 128 w 1389"/>
                    <a:gd name="T15" fmla="*/ 60 h 304"/>
                    <a:gd name="T16" fmla="*/ 133 w 1389"/>
                    <a:gd name="T17" fmla="*/ 73 h 304"/>
                    <a:gd name="T18" fmla="*/ 163 w 1389"/>
                    <a:gd name="T19" fmla="*/ 80 h 304"/>
                    <a:gd name="T20" fmla="*/ 171 w 1389"/>
                    <a:gd name="T21" fmla="*/ 93 h 304"/>
                    <a:gd name="T22" fmla="*/ 207 w 1389"/>
                    <a:gd name="T23" fmla="*/ 100 h 304"/>
                    <a:gd name="T24" fmla="*/ 217 w 1389"/>
                    <a:gd name="T25" fmla="*/ 113 h 304"/>
                    <a:gd name="T26" fmla="*/ 225 w 1389"/>
                    <a:gd name="T27" fmla="*/ 119 h 304"/>
                    <a:gd name="T28" fmla="*/ 254 w 1389"/>
                    <a:gd name="T29" fmla="*/ 133 h 304"/>
                    <a:gd name="T30" fmla="*/ 301 w 1389"/>
                    <a:gd name="T31" fmla="*/ 139 h 304"/>
                    <a:gd name="T32" fmla="*/ 318 w 1389"/>
                    <a:gd name="T33" fmla="*/ 153 h 304"/>
                    <a:gd name="T34" fmla="*/ 363 w 1389"/>
                    <a:gd name="T35" fmla="*/ 159 h 304"/>
                    <a:gd name="T36" fmla="*/ 461 w 1389"/>
                    <a:gd name="T37" fmla="*/ 173 h 304"/>
                    <a:gd name="T38" fmla="*/ 487 w 1389"/>
                    <a:gd name="T39" fmla="*/ 179 h 304"/>
                    <a:gd name="T40" fmla="*/ 545 w 1389"/>
                    <a:gd name="T41" fmla="*/ 186 h 304"/>
                    <a:gd name="T42" fmla="*/ 610 w 1389"/>
                    <a:gd name="T43" fmla="*/ 186 h 304"/>
                    <a:gd name="T44" fmla="*/ 625 w 1389"/>
                    <a:gd name="T45" fmla="*/ 193 h 304"/>
                    <a:gd name="T46" fmla="*/ 692 w 1389"/>
                    <a:gd name="T47" fmla="*/ 193 h 304"/>
                    <a:gd name="T48" fmla="*/ 722 w 1389"/>
                    <a:gd name="T49" fmla="*/ 206 h 304"/>
                    <a:gd name="T50" fmla="*/ 778 w 1389"/>
                    <a:gd name="T51" fmla="*/ 206 h 304"/>
                    <a:gd name="T52" fmla="*/ 811 w 1389"/>
                    <a:gd name="T53" fmla="*/ 213 h 304"/>
                    <a:gd name="T54" fmla="*/ 846 w 1389"/>
                    <a:gd name="T55" fmla="*/ 213 h 304"/>
                    <a:gd name="T56" fmla="*/ 873 w 1389"/>
                    <a:gd name="T57" fmla="*/ 221 h 304"/>
                    <a:gd name="T58" fmla="*/ 895 w 1389"/>
                    <a:gd name="T59" fmla="*/ 221 h 304"/>
                    <a:gd name="T60" fmla="*/ 923 w 1389"/>
                    <a:gd name="T61" fmla="*/ 235 h 304"/>
                    <a:gd name="T62" fmla="*/ 939 w 1389"/>
                    <a:gd name="T63" fmla="*/ 242 h 304"/>
                    <a:gd name="T64" fmla="*/ 962 w 1389"/>
                    <a:gd name="T65" fmla="*/ 250 h 304"/>
                    <a:gd name="T66" fmla="*/ 996 w 1389"/>
                    <a:gd name="T67" fmla="*/ 250 h 304"/>
                    <a:gd name="T68" fmla="*/ 1030 w 1389"/>
                    <a:gd name="T69" fmla="*/ 250 h 304"/>
                    <a:gd name="T70" fmla="*/ 1034 w 1389"/>
                    <a:gd name="T71" fmla="*/ 250 h 304"/>
                    <a:gd name="T72" fmla="*/ 1062 w 1389"/>
                    <a:gd name="T73" fmla="*/ 250 h 304"/>
                    <a:gd name="T74" fmla="*/ 1117 w 1389"/>
                    <a:gd name="T75" fmla="*/ 258 h 304"/>
                    <a:gd name="T76" fmla="*/ 1126 w 1389"/>
                    <a:gd name="T77" fmla="*/ 258 h 304"/>
                    <a:gd name="T78" fmla="*/ 1153 w 1389"/>
                    <a:gd name="T79" fmla="*/ 266 h 304"/>
                    <a:gd name="T80" fmla="*/ 1169 w 1389"/>
                    <a:gd name="T81" fmla="*/ 274 h 304"/>
                    <a:gd name="T82" fmla="*/ 1216 w 1389"/>
                    <a:gd name="T83" fmla="*/ 274 h 304"/>
                    <a:gd name="T84" fmla="*/ 1239 w 1389"/>
                    <a:gd name="T85" fmla="*/ 283 h 304"/>
                    <a:gd name="T86" fmla="*/ 1269 w 1389"/>
                    <a:gd name="T87" fmla="*/ 283 h 304"/>
                    <a:gd name="T88" fmla="*/ 1281 w 1389"/>
                    <a:gd name="T89" fmla="*/ 283 h 304"/>
                    <a:gd name="T90" fmla="*/ 1290 w 1389"/>
                    <a:gd name="T91" fmla="*/ 291 h 304"/>
                    <a:gd name="T92" fmla="*/ 1296 w 1389"/>
                    <a:gd name="T93" fmla="*/ 291 h 304"/>
                    <a:gd name="T94" fmla="*/ 1304 w 1389"/>
                    <a:gd name="T95" fmla="*/ 291 h 304"/>
                    <a:gd name="T96" fmla="*/ 1314 w 1389"/>
                    <a:gd name="T97" fmla="*/ 291 h 304"/>
                    <a:gd name="T98" fmla="*/ 1331 w 1389"/>
                    <a:gd name="T99" fmla="*/ 291 h 304"/>
                    <a:gd name="T100" fmla="*/ 1336 w 1389"/>
                    <a:gd name="T101" fmla="*/ 291 h 304"/>
                    <a:gd name="T102" fmla="*/ 1338 w 1389"/>
                    <a:gd name="T103" fmla="*/ 291 h 304"/>
                    <a:gd name="T104" fmla="*/ 1338 w 1389"/>
                    <a:gd name="T105" fmla="*/ 291 h 304"/>
                    <a:gd name="T106" fmla="*/ 1342 w 1389"/>
                    <a:gd name="T107" fmla="*/ 291 h 304"/>
                    <a:gd name="T108" fmla="*/ 1344 w 1389"/>
                    <a:gd name="T109" fmla="*/ 291 h 304"/>
                    <a:gd name="T110" fmla="*/ 1359 w 1389"/>
                    <a:gd name="T111" fmla="*/ 291 h 304"/>
                    <a:gd name="T112" fmla="*/ 1359 w 1389"/>
                    <a:gd name="T113" fmla="*/ 291 h 304"/>
                    <a:gd name="T114" fmla="*/ 1372 w 1389"/>
                    <a:gd name="T115" fmla="*/ 291 h 304"/>
                    <a:gd name="T116" fmla="*/ 1373 w 1389"/>
                    <a:gd name="T117" fmla="*/ 304 h 304"/>
                    <a:gd name="T118" fmla="*/ 1376 w 1389"/>
                    <a:gd name="T119" fmla="*/ 304 h 304"/>
                    <a:gd name="T120" fmla="*/ 1389 w 1389"/>
                    <a:gd name="T121"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89" h="304">
                      <a:moveTo>
                        <a:pt x="0" y="0"/>
                      </a:moveTo>
                      <a:lnTo>
                        <a:pt x="0" y="0"/>
                      </a:lnTo>
                      <a:lnTo>
                        <a:pt x="0" y="0"/>
                      </a:lnTo>
                      <a:lnTo>
                        <a:pt x="0" y="0"/>
                      </a:lnTo>
                      <a:lnTo>
                        <a:pt x="0" y="0"/>
                      </a:lnTo>
                      <a:lnTo>
                        <a:pt x="46" y="0"/>
                      </a:lnTo>
                      <a:lnTo>
                        <a:pt x="46" y="7"/>
                      </a:lnTo>
                      <a:lnTo>
                        <a:pt x="85" y="7"/>
                      </a:lnTo>
                      <a:lnTo>
                        <a:pt x="85" y="13"/>
                      </a:lnTo>
                      <a:lnTo>
                        <a:pt x="93" y="13"/>
                      </a:lnTo>
                      <a:lnTo>
                        <a:pt x="93" y="20"/>
                      </a:lnTo>
                      <a:lnTo>
                        <a:pt x="101" y="20"/>
                      </a:lnTo>
                      <a:lnTo>
                        <a:pt x="101" y="27"/>
                      </a:lnTo>
                      <a:lnTo>
                        <a:pt x="102" y="27"/>
                      </a:lnTo>
                      <a:lnTo>
                        <a:pt x="102" y="33"/>
                      </a:lnTo>
                      <a:lnTo>
                        <a:pt x="112" y="33"/>
                      </a:lnTo>
                      <a:lnTo>
                        <a:pt x="112" y="40"/>
                      </a:lnTo>
                      <a:lnTo>
                        <a:pt x="118" y="40"/>
                      </a:lnTo>
                      <a:lnTo>
                        <a:pt x="118" y="46"/>
                      </a:lnTo>
                      <a:lnTo>
                        <a:pt x="125" y="46"/>
                      </a:lnTo>
                      <a:lnTo>
                        <a:pt x="125" y="53"/>
                      </a:lnTo>
                      <a:lnTo>
                        <a:pt x="126" y="53"/>
                      </a:lnTo>
                      <a:lnTo>
                        <a:pt x="126" y="60"/>
                      </a:lnTo>
                      <a:lnTo>
                        <a:pt x="128" y="60"/>
                      </a:lnTo>
                      <a:lnTo>
                        <a:pt x="128" y="66"/>
                      </a:lnTo>
                      <a:lnTo>
                        <a:pt x="133" y="66"/>
                      </a:lnTo>
                      <a:lnTo>
                        <a:pt x="133" y="73"/>
                      </a:lnTo>
                      <a:lnTo>
                        <a:pt x="135" y="73"/>
                      </a:lnTo>
                      <a:lnTo>
                        <a:pt x="135" y="80"/>
                      </a:lnTo>
                      <a:lnTo>
                        <a:pt x="163" y="80"/>
                      </a:lnTo>
                      <a:lnTo>
                        <a:pt x="163" y="86"/>
                      </a:lnTo>
                      <a:lnTo>
                        <a:pt x="171" y="86"/>
                      </a:lnTo>
                      <a:lnTo>
                        <a:pt x="171" y="93"/>
                      </a:lnTo>
                      <a:lnTo>
                        <a:pt x="177" y="93"/>
                      </a:lnTo>
                      <a:lnTo>
                        <a:pt x="177" y="100"/>
                      </a:lnTo>
                      <a:lnTo>
                        <a:pt x="207" y="100"/>
                      </a:lnTo>
                      <a:lnTo>
                        <a:pt x="207" y="106"/>
                      </a:lnTo>
                      <a:lnTo>
                        <a:pt x="217" y="106"/>
                      </a:lnTo>
                      <a:lnTo>
                        <a:pt x="217" y="113"/>
                      </a:lnTo>
                      <a:lnTo>
                        <a:pt x="219" y="113"/>
                      </a:lnTo>
                      <a:lnTo>
                        <a:pt x="219" y="119"/>
                      </a:lnTo>
                      <a:lnTo>
                        <a:pt x="225" y="119"/>
                      </a:lnTo>
                      <a:lnTo>
                        <a:pt x="225" y="126"/>
                      </a:lnTo>
                      <a:lnTo>
                        <a:pt x="254" y="126"/>
                      </a:lnTo>
                      <a:lnTo>
                        <a:pt x="254" y="133"/>
                      </a:lnTo>
                      <a:lnTo>
                        <a:pt x="283" y="133"/>
                      </a:lnTo>
                      <a:lnTo>
                        <a:pt x="283" y="139"/>
                      </a:lnTo>
                      <a:lnTo>
                        <a:pt x="301" y="139"/>
                      </a:lnTo>
                      <a:lnTo>
                        <a:pt x="301" y="146"/>
                      </a:lnTo>
                      <a:lnTo>
                        <a:pt x="318" y="146"/>
                      </a:lnTo>
                      <a:lnTo>
                        <a:pt x="318" y="153"/>
                      </a:lnTo>
                      <a:lnTo>
                        <a:pt x="341" y="153"/>
                      </a:lnTo>
                      <a:lnTo>
                        <a:pt x="341" y="159"/>
                      </a:lnTo>
                      <a:lnTo>
                        <a:pt x="363" y="159"/>
                      </a:lnTo>
                      <a:lnTo>
                        <a:pt x="363" y="166"/>
                      </a:lnTo>
                      <a:lnTo>
                        <a:pt x="461" y="166"/>
                      </a:lnTo>
                      <a:lnTo>
                        <a:pt x="461" y="173"/>
                      </a:lnTo>
                      <a:lnTo>
                        <a:pt x="478" y="173"/>
                      </a:lnTo>
                      <a:lnTo>
                        <a:pt x="478" y="179"/>
                      </a:lnTo>
                      <a:lnTo>
                        <a:pt x="487" y="179"/>
                      </a:lnTo>
                      <a:lnTo>
                        <a:pt x="487" y="186"/>
                      </a:lnTo>
                      <a:lnTo>
                        <a:pt x="545" y="186"/>
                      </a:lnTo>
                      <a:lnTo>
                        <a:pt x="545" y="186"/>
                      </a:lnTo>
                      <a:lnTo>
                        <a:pt x="557" y="186"/>
                      </a:lnTo>
                      <a:lnTo>
                        <a:pt x="557" y="186"/>
                      </a:lnTo>
                      <a:lnTo>
                        <a:pt x="610" y="186"/>
                      </a:lnTo>
                      <a:lnTo>
                        <a:pt x="610" y="186"/>
                      </a:lnTo>
                      <a:lnTo>
                        <a:pt x="625" y="186"/>
                      </a:lnTo>
                      <a:lnTo>
                        <a:pt x="625" y="193"/>
                      </a:lnTo>
                      <a:lnTo>
                        <a:pt x="687" y="193"/>
                      </a:lnTo>
                      <a:lnTo>
                        <a:pt x="687" y="193"/>
                      </a:lnTo>
                      <a:lnTo>
                        <a:pt x="692" y="193"/>
                      </a:lnTo>
                      <a:lnTo>
                        <a:pt x="692" y="200"/>
                      </a:lnTo>
                      <a:lnTo>
                        <a:pt x="722" y="200"/>
                      </a:lnTo>
                      <a:lnTo>
                        <a:pt x="722" y="206"/>
                      </a:lnTo>
                      <a:lnTo>
                        <a:pt x="775" y="206"/>
                      </a:lnTo>
                      <a:lnTo>
                        <a:pt x="775" y="206"/>
                      </a:lnTo>
                      <a:lnTo>
                        <a:pt x="778" y="206"/>
                      </a:lnTo>
                      <a:lnTo>
                        <a:pt x="778" y="206"/>
                      </a:lnTo>
                      <a:lnTo>
                        <a:pt x="811" y="206"/>
                      </a:lnTo>
                      <a:lnTo>
                        <a:pt x="811" y="213"/>
                      </a:lnTo>
                      <a:lnTo>
                        <a:pt x="812" y="213"/>
                      </a:lnTo>
                      <a:lnTo>
                        <a:pt x="812" y="213"/>
                      </a:lnTo>
                      <a:lnTo>
                        <a:pt x="846" y="213"/>
                      </a:lnTo>
                      <a:lnTo>
                        <a:pt x="846" y="221"/>
                      </a:lnTo>
                      <a:lnTo>
                        <a:pt x="873" y="221"/>
                      </a:lnTo>
                      <a:lnTo>
                        <a:pt x="873" y="221"/>
                      </a:lnTo>
                      <a:lnTo>
                        <a:pt x="886" y="221"/>
                      </a:lnTo>
                      <a:lnTo>
                        <a:pt x="886" y="221"/>
                      </a:lnTo>
                      <a:lnTo>
                        <a:pt x="895" y="221"/>
                      </a:lnTo>
                      <a:lnTo>
                        <a:pt x="895" y="228"/>
                      </a:lnTo>
                      <a:lnTo>
                        <a:pt x="923" y="228"/>
                      </a:lnTo>
                      <a:lnTo>
                        <a:pt x="923" y="235"/>
                      </a:lnTo>
                      <a:lnTo>
                        <a:pt x="925" y="235"/>
                      </a:lnTo>
                      <a:lnTo>
                        <a:pt x="925" y="242"/>
                      </a:lnTo>
                      <a:lnTo>
                        <a:pt x="939" y="242"/>
                      </a:lnTo>
                      <a:lnTo>
                        <a:pt x="939" y="250"/>
                      </a:lnTo>
                      <a:lnTo>
                        <a:pt x="962" y="250"/>
                      </a:lnTo>
                      <a:lnTo>
                        <a:pt x="962" y="250"/>
                      </a:lnTo>
                      <a:lnTo>
                        <a:pt x="972" y="250"/>
                      </a:lnTo>
                      <a:lnTo>
                        <a:pt x="972" y="250"/>
                      </a:lnTo>
                      <a:lnTo>
                        <a:pt x="996" y="250"/>
                      </a:lnTo>
                      <a:lnTo>
                        <a:pt x="996" y="250"/>
                      </a:lnTo>
                      <a:lnTo>
                        <a:pt x="1030" y="250"/>
                      </a:lnTo>
                      <a:lnTo>
                        <a:pt x="1030" y="250"/>
                      </a:lnTo>
                      <a:lnTo>
                        <a:pt x="1032" y="250"/>
                      </a:lnTo>
                      <a:lnTo>
                        <a:pt x="1032" y="250"/>
                      </a:lnTo>
                      <a:lnTo>
                        <a:pt x="1034" y="250"/>
                      </a:lnTo>
                      <a:lnTo>
                        <a:pt x="1034" y="250"/>
                      </a:lnTo>
                      <a:lnTo>
                        <a:pt x="1062" y="250"/>
                      </a:lnTo>
                      <a:lnTo>
                        <a:pt x="1062" y="250"/>
                      </a:lnTo>
                      <a:lnTo>
                        <a:pt x="1109" y="250"/>
                      </a:lnTo>
                      <a:lnTo>
                        <a:pt x="1109" y="258"/>
                      </a:lnTo>
                      <a:lnTo>
                        <a:pt x="1117" y="258"/>
                      </a:lnTo>
                      <a:lnTo>
                        <a:pt x="1117" y="258"/>
                      </a:lnTo>
                      <a:lnTo>
                        <a:pt x="1126" y="258"/>
                      </a:lnTo>
                      <a:lnTo>
                        <a:pt x="1126" y="258"/>
                      </a:lnTo>
                      <a:lnTo>
                        <a:pt x="1128" y="258"/>
                      </a:lnTo>
                      <a:lnTo>
                        <a:pt x="1128" y="266"/>
                      </a:lnTo>
                      <a:lnTo>
                        <a:pt x="1153" y="266"/>
                      </a:lnTo>
                      <a:lnTo>
                        <a:pt x="1153" y="266"/>
                      </a:lnTo>
                      <a:lnTo>
                        <a:pt x="1169" y="266"/>
                      </a:lnTo>
                      <a:lnTo>
                        <a:pt x="1169" y="274"/>
                      </a:lnTo>
                      <a:lnTo>
                        <a:pt x="1196" y="274"/>
                      </a:lnTo>
                      <a:lnTo>
                        <a:pt x="1196" y="274"/>
                      </a:lnTo>
                      <a:lnTo>
                        <a:pt x="1216" y="274"/>
                      </a:lnTo>
                      <a:lnTo>
                        <a:pt x="1216" y="274"/>
                      </a:lnTo>
                      <a:lnTo>
                        <a:pt x="1239" y="274"/>
                      </a:lnTo>
                      <a:lnTo>
                        <a:pt x="1239" y="283"/>
                      </a:lnTo>
                      <a:lnTo>
                        <a:pt x="1265" y="283"/>
                      </a:lnTo>
                      <a:lnTo>
                        <a:pt x="1265" y="283"/>
                      </a:lnTo>
                      <a:lnTo>
                        <a:pt x="1269" y="283"/>
                      </a:lnTo>
                      <a:lnTo>
                        <a:pt x="1269" y="283"/>
                      </a:lnTo>
                      <a:lnTo>
                        <a:pt x="1281" y="283"/>
                      </a:lnTo>
                      <a:lnTo>
                        <a:pt x="1281" y="283"/>
                      </a:lnTo>
                      <a:lnTo>
                        <a:pt x="1289" y="283"/>
                      </a:lnTo>
                      <a:lnTo>
                        <a:pt x="1289" y="291"/>
                      </a:lnTo>
                      <a:lnTo>
                        <a:pt x="1290" y="291"/>
                      </a:lnTo>
                      <a:lnTo>
                        <a:pt x="1290" y="291"/>
                      </a:lnTo>
                      <a:lnTo>
                        <a:pt x="1296" y="291"/>
                      </a:lnTo>
                      <a:lnTo>
                        <a:pt x="1296" y="291"/>
                      </a:lnTo>
                      <a:lnTo>
                        <a:pt x="1302" y="291"/>
                      </a:lnTo>
                      <a:lnTo>
                        <a:pt x="1302" y="291"/>
                      </a:lnTo>
                      <a:lnTo>
                        <a:pt x="1304" y="291"/>
                      </a:lnTo>
                      <a:lnTo>
                        <a:pt x="1304" y="291"/>
                      </a:lnTo>
                      <a:lnTo>
                        <a:pt x="1314" y="291"/>
                      </a:lnTo>
                      <a:lnTo>
                        <a:pt x="1314" y="291"/>
                      </a:lnTo>
                      <a:lnTo>
                        <a:pt x="1318" y="291"/>
                      </a:lnTo>
                      <a:lnTo>
                        <a:pt x="1318" y="291"/>
                      </a:lnTo>
                      <a:lnTo>
                        <a:pt x="1331" y="291"/>
                      </a:lnTo>
                      <a:lnTo>
                        <a:pt x="1331" y="291"/>
                      </a:lnTo>
                      <a:lnTo>
                        <a:pt x="1336" y="291"/>
                      </a:lnTo>
                      <a:lnTo>
                        <a:pt x="1336" y="291"/>
                      </a:lnTo>
                      <a:lnTo>
                        <a:pt x="1337" y="291"/>
                      </a:lnTo>
                      <a:lnTo>
                        <a:pt x="1337" y="291"/>
                      </a:lnTo>
                      <a:lnTo>
                        <a:pt x="1338" y="291"/>
                      </a:lnTo>
                      <a:lnTo>
                        <a:pt x="1338" y="291"/>
                      </a:lnTo>
                      <a:lnTo>
                        <a:pt x="1338" y="291"/>
                      </a:lnTo>
                      <a:lnTo>
                        <a:pt x="1338" y="291"/>
                      </a:lnTo>
                      <a:lnTo>
                        <a:pt x="1342" y="291"/>
                      </a:lnTo>
                      <a:lnTo>
                        <a:pt x="1342" y="291"/>
                      </a:lnTo>
                      <a:lnTo>
                        <a:pt x="1342" y="291"/>
                      </a:lnTo>
                      <a:lnTo>
                        <a:pt x="1342" y="291"/>
                      </a:lnTo>
                      <a:lnTo>
                        <a:pt x="1344" y="291"/>
                      </a:lnTo>
                      <a:lnTo>
                        <a:pt x="1344" y="291"/>
                      </a:lnTo>
                      <a:lnTo>
                        <a:pt x="1351" y="291"/>
                      </a:lnTo>
                      <a:lnTo>
                        <a:pt x="1351" y="291"/>
                      </a:lnTo>
                      <a:lnTo>
                        <a:pt x="1359" y="291"/>
                      </a:lnTo>
                      <a:lnTo>
                        <a:pt x="1359" y="291"/>
                      </a:lnTo>
                      <a:lnTo>
                        <a:pt x="1359" y="291"/>
                      </a:lnTo>
                      <a:lnTo>
                        <a:pt x="1359" y="291"/>
                      </a:lnTo>
                      <a:lnTo>
                        <a:pt x="1363" y="291"/>
                      </a:lnTo>
                      <a:lnTo>
                        <a:pt x="1363" y="291"/>
                      </a:lnTo>
                      <a:lnTo>
                        <a:pt x="1372" y="291"/>
                      </a:lnTo>
                      <a:lnTo>
                        <a:pt x="1372" y="291"/>
                      </a:lnTo>
                      <a:lnTo>
                        <a:pt x="1373" y="291"/>
                      </a:lnTo>
                      <a:lnTo>
                        <a:pt x="1373" y="304"/>
                      </a:lnTo>
                      <a:lnTo>
                        <a:pt x="1374" y="304"/>
                      </a:lnTo>
                      <a:lnTo>
                        <a:pt x="1374" y="304"/>
                      </a:lnTo>
                      <a:lnTo>
                        <a:pt x="1376" y="304"/>
                      </a:lnTo>
                      <a:lnTo>
                        <a:pt x="1376" y="304"/>
                      </a:lnTo>
                      <a:lnTo>
                        <a:pt x="1389" y="304"/>
                      </a:lnTo>
                      <a:lnTo>
                        <a:pt x="1389" y="304"/>
                      </a:lnTo>
                    </a:path>
                  </a:pathLst>
                </a:custGeom>
                <a:noFill/>
                <a:ln w="9525">
                  <a:solidFill>
                    <a:srgbClr val="1A47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2" name="Freeform 518"/>
                <p:cNvSpPr>
                  <a:spLocks/>
                </p:cNvSpPr>
                <p:nvPr/>
              </p:nvSpPr>
              <p:spPr bwMode="auto">
                <a:xfrm>
                  <a:off x="17065" y="9983"/>
                  <a:ext cx="2000" cy="454"/>
                </a:xfrm>
                <a:custGeom>
                  <a:avLst/>
                  <a:gdLst>
                    <a:gd name="T0" fmla="*/ 0 w 1389"/>
                    <a:gd name="T1" fmla="*/ 0 h 315"/>
                    <a:gd name="T2" fmla="*/ 123 w 1389"/>
                    <a:gd name="T3" fmla="*/ 7 h 315"/>
                    <a:gd name="T4" fmla="*/ 135 w 1389"/>
                    <a:gd name="T5" fmla="*/ 20 h 315"/>
                    <a:gd name="T6" fmla="*/ 139 w 1389"/>
                    <a:gd name="T7" fmla="*/ 33 h 315"/>
                    <a:gd name="T8" fmla="*/ 177 w 1389"/>
                    <a:gd name="T9" fmla="*/ 39 h 315"/>
                    <a:gd name="T10" fmla="*/ 206 w 1389"/>
                    <a:gd name="T11" fmla="*/ 52 h 315"/>
                    <a:gd name="T12" fmla="*/ 240 w 1389"/>
                    <a:gd name="T13" fmla="*/ 66 h 315"/>
                    <a:gd name="T14" fmla="*/ 295 w 1389"/>
                    <a:gd name="T15" fmla="*/ 79 h 315"/>
                    <a:gd name="T16" fmla="*/ 345 w 1389"/>
                    <a:gd name="T17" fmla="*/ 92 h 315"/>
                    <a:gd name="T18" fmla="*/ 365 w 1389"/>
                    <a:gd name="T19" fmla="*/ 105 h 315"/>
                    <a:gd name="T20" fmla="*/ 381 w 1389"/>
                    <a:gd name="T21" fmla="*/ 118 h 315"/>
                    <a:gd name="T22" fmla="*/ 395 w 1389"/>
                    <a:gd name="T23" fmla="*/ 131 h 315"/>
                    <a:gd name="T24" fmla="*/ 444 w 1389"/>
                    <a:gd name="T25" fmla="*/ 145 h 315"/>
                    <a:gd name="T26" fmla="*/ 499 w 1389"/>
                    <a:gd name="T27" fmla="*/ 158 h 315"/>
                    <a:gd name="T28" fmla="*/ 512 w 1389"/>
                    <a:gd name="T29" fmla="*/ 171 h 315"/>
                    <a:gd name="T30" fmla="*/ 552 w 1389"/>
                    <a:gd name="T31" fmla="*/ 184 h 315"/>
                    <a:gd name="T32" fmla="*/ 565 w 1389"/>
                    <a:gd name="T33" fmla="*/ 197 h 315"/>
                    <a:gd name="T34" fmla="*/ 607 w 1389"/>
                    <a:gd name="T35" fmla="*/ 210 h 315"/>
                    <a:gd name="T36" fmla="*/ 613 w 1389"/>
                    <a:gd name="T37" fmla="*/ 217 h 315"/>
                    <a:gd name="T38" fmla="*/ 641 w 1389"/>
                    <a:gd name="T39" fmla="*/ 230 h 315"/>
                    <a:gd name="T40" fmla="*/ 699 w 1389"/>
                    <a:gd name="T41" fmla="*/ 244 h 315"/>
                    <a:gd name="T42" fmla="*/ 748 w 1389"/>
                    <a:gd name="T43" fmla="*/ 257 h 315"/>
                    <a:gd name="T44" fmla="*/ 788 w 1389"/>
                    <a:gd name="T45" fmla="*/ 257 h 315"/>
                    <a:gd name="T46" fmla="*/ 857 w 1389"/>
                    <a:gd name="T47" fmla="*/ 264 h 315"/>
                    <a:gd name="T48" fmla="*/ 904 w 1389"/>
                    <a:gd name="T49" fmla="*/ 264 h 315"/>
                    <a:gd name="T50" fmla="*/ 936 w 1389"/>
                    <a:gd name="T51" fmla="*/ 271 h 315"/>
                    <a:gd name="T52" fmla="*/ 965 w 1389"/>
                    <a:gd name="T53" fmla="*/ 285 h 315"/>
                    <a:gd name="T54" fmla="*/ 1041 w 1389"/>
                    <a:gd name="T55" fmla="*/ 292 h 315"/>
                    <a:gd name="T56" fmla="*/ 1072 w 1389"/>
                    <a:gd name="T57" fmla="*/ 300 h 315"/>
                    <a:gd name="T58" fmla="*/ 1094 w 1389"/>
                    <a:gd name="T59" fmla="*/ 300 h 315"/>
                    <a:gd name="T60" fmla="*/ 1120 w 1389"/>
                    <a:gd name="T61" fmla="*/ 300 h 315"/>
                    <a:gd name="T62" fmla="*/ 1161 w 1389"/>
                    <a:gd name="T63" fmla="*/ 307 h 315"/>
                    <a:gd name="T64" fmla="*/ 1176 w 1389"/>
                    <a:gd name="T65" fmla="*/ 307 h 315"/>
                    <a:gd name="T66" fmla="*/ 1250 w 1389"/>
                    <a:gd name="T67" fmla="*/ 315 h 315"/>
                    <a:gd name="T68" fmla="*/ 1262 w 1389"/>
                    <a:gd name="T69" fmla="*/ 315 h 315"/>
                    <a:gd name="T70" fmla="*/ 1277 w 1389"/>
                    <a:gd name="T71" fmla="*/ 315 h 315"/>
                    <a:gd name="T72" fmla="*/ 1295 w 1389"/>
                    <a:gd name="T73" fmla="*/ 315 h 315"/>
                    <a:gd name="T74" fmla="*/ 1314 w 1389"/>
                    <a:gd name="T75" fmla="*/ 315 h 315"/>
                    <a:gd name="T76" fmla="*/ 1319 w 1389"/>
                    <a:gd name="T77" fmla="*/ 315 h 315"/>
                    <a:gd name="T78" fmla="*/ 1322 w 1389"/>
                    <a:gd name="T79" fmla="*/ 315 h 315"/>
                    <a:gd name="T80" fmla="*/ 1334 w 1389"/>
                    <a:gd name="T81" fmla="*/ 315 h 315"/>
                    <a:gd name="T82" fmla="*/ 1337 w 1389"/>
                    <a:gd name="T83" fmla="*/ 315 h 315"/>
                    <a:gd name="T84" fmla="*/ 1348 w 1389"/>
                    <a:gd name="T85" fmla="*/ 315 h 315"/>
                    <a:gd name="T86" fmla="*/ 1353 w 1389"/>
                    <a:gd name="T87" fmla="*/ 315 h 315"/>
                    <a:gd name="T88" fmla="*/ 1364 w 1389"/>
                    <a:gd name="T89" fmla="*/ 315 h 315"/>
                    <a:gd name="T90" fmla="*/ 1378 w 1389"/>
                    <a:gd name="T91" fmla="*/ 315 h 315"/>
                    <a:gd name="T92" fmla="*/ 1383 w 1389"/>
                    <a:gd name="T93" fmla="*/ 315 h 315"/>
                    <a:gd name="T94" fmla="*/ 1389 w 1389"/>
                    <a:gd name="T95"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89" h="315">
                      <a:moveTo>
                        <a:pt x="0" y="0"/>
                      </a:moveTo>
                      <a:lnTo>
                        <a:pt x="0" y="0"/>
                      </a:lnTo>
                      <a:lnTo>
                        <a:pt x="0" y="0"/>
                      </a:lnTo>
                      <a:lnTo>
                        <a:pt x="0" y="0"/>
                      </a:lnTo>
                      <a:lnTo>
                        <a:pt x="0" y="0"/>
                      </a:lnTo>
                      <a:lnTo>
                        <a:pt x="97" y="0"/>
                      </a:lnTo>
                      <a:lnTo>
                        <a:pt x="97" y="7"/>
                      </a:lnTo>
                      <a:lnTo>
                        <a:pt x="123" y="7"/>
                      </a:lnTo>
                      <a:lnTo>
                        <a:pt x="123" y="13"/>
                      </a:lnTo>
                      <a:lnTo>
                        <a:pt x="126" y="13"/>
                      </a:lnTo>
                      <a:lnTo>
                        <a:pt x="126" y="20"/>
                      </a:lnTo>
                      <a:lnTo>
                        <a:pt x="135" y="20"/>
                      </a:lnTo>
                      <a:lnTo>
                        <a:pt x="135" y="26"/>
                      </a:lnTo>
                      <a:lnTo>
                        <a:pt x="138" y="26"/>
                      </a:lnTo>
                      <a:lnTo>
                        <a:pt x="138" y="33"/>
                      </a:lnTo>
                      <a:lnTo>
                        <a:pt x="139" y="33"/>
                      </a:lnTo>
                      <a:lnTo>
                        <a:pt x="139" y="33"/>
                      </a:lnTo>
                      <a:lnTo>
                        <a:pt x="152" y="33"/>
                      </a:lnTo>
                      <a:lnTo>
                        <a:pt x="152" y="39"/>
                      </a:lnTo>
                      <a:lnTo>
                        <a:pt x="177" y="39"/>
                      </a:lnTo>
                      <a:lnTo>
                        <a:pt x="177" y="46"/>
                      </a:lnTo>
                      <a:lnTo>
                        <a:pt x="198" y="46"/>
                      </a:lnTo>
                      <a:lnTo>
                        <a:pt x="198" y="52"/>
                      </a:lnTo>
                      <a:lnTo>
                        <a:pt x="206" y="52"/>
                      </a:lnTo>
                      <a:lnTo>
                        <a:pt x="206" y="59"/>
                      </a:lnTo>
                      <a:lnTo>
                        <a:pt x="227" y="59"/>
                      </a:lnTo>
                      <a:lnTo>
                        <a:pt x="227" y="66"/>
                      </a:lnTo>
                      <a:lnTo>
                        <a:pt x="240" y="66"/>
                      </a:lnTo>
                      <a:lnTo>
                        <a:pt x="240" y="72"/>
                      </a:lnTo>
                      <a:lnTo>
                        <a:pt x="286" y="72"/>
                      </a:lnTo>
                      <a:lnTo>
                        <a:pt x="286" y="79"/>
                      </a:lnTo>
                      <a:lnTo>
                        <a:pt x="295" y="79"/>
                      </a:lnTo>
                      <a:lnTo>
                        <a:pt x="295" y="85"/>
                      </a:lnTo>
                      <a:lnTo>
                        <a:pt x="307" y="85"/>
                      </a:lnTo>
                      <a:lnTo>
                        <a:pt x="307" y="92"/>
                      </a:lnTo>
                      <a:lnTo>
                        <a:pt x="345" y="92"/>
                      </a:lnTo>
                      <a:lnTo>
                        <a:pt x="345" y="99"/>
                      </a:lnTo>
                      <a:lnTo>
                        <a:pt x="347" y="99"/>
                      </a:lnTo>
                      <a:lnTo>
                        <a:pt x="347" y="105"/>
                      </a:lnTo>
                      <a:lnTo>
                        <a:pt x="365" y="105"/>
                      </a:lnTo>
                      <a:lnTo>
                        <a:pt x="365" y="112"/>
                      </a:lnTo>
                      <a:lnTo>
                        <a:pt x="379" y="112"/>
                      </a:lnTo>
                      <a:lnTo>
                        <a:pt x="379" y="118"/>
                      </a:lnTo>
                      <a:lnTo>
                        <a:pt x="381" y="118"/>
                      </a:lnTo>
                      <a:lnTo>
                        <a:pt x="381" y="125"/>
                      </a:lnTo>
                      <a:lnTo>
                        <a:pt x="391" y="125"/>
                      </a:lnTo>
                      <a:lnTo>
                        <a:pt x="391" y="131"/>
                      </a:lnTo>
                      <a:lnTo>
                        <a:pt x="395" y="131"/>
                      </a:lnTo>
                      <a:lnTo>
                        <a:pt x="395" y="138"/>
                      </a:lnTo>
                      <a:lnTo>
                        <a:pt x="418" y="138"/>
                      </a:lnTo>
                      <a:lnTo>
                        <a:pt x="418" y="145"/>
                      </a:lnTo>
                      <a:lnTo>
                        <a:pt x="444" y="145"/>
                      </a:lnTo>
                      <a:lnTo>
                        <a:pt x="444" y="151"/>
                      </a:lnTo>
                      <a:lnTo>
                        <a:pt x="477" y="151"/>
                      </a:lnTo>
                      <a:lnTo>
                        <a:pt x="477" y="158"/>
                      </a:lnTo>
                      <a:lnTo>
                        <a:pt x="499" y="158"/>
                      </a:lnTo>
                      <a:lnTo>
                        <a:pt x="499" y="164"/>
                      </a:lnTo>
                      <a:lnTo>
                        <a:pt x="505" y="164"/>
                      </a:lnTo>
                      <a:lnTo>
                        <a:pt x="505" y="171"/>
                      </a:lnTo>
                      <a:lnTo>
                        <a:pt x="512" y="171"/>
                      </a:lnTo>
                      <a:lnTo>
                        <a:pt x="512" y="178"/>
                      </a:lnTo>
                      <a:lnTo>
                        <a:pt x="539" y="178"/>
                      </a:lnTo>
                      <a:lnTo>
                        <a:pt x="539" y="184"/>
                      </a:lnTo>
                      <a:lnTo>
                        <a:pt x="552" y="184"/>
                      </a:lnTo>
                      <a:lnTo>
                        <a:pt x="552" y="191"/>
                      </a:lnTo>
                      <a:lnTo>
                        <a:pt x="555" y="191"/>
                      </a:lnTo>
                      <a:lnTo>
                        <a:pt x="555" y="197"/>
                      </a:lnTo>
                      <a:lnTo>
                        <a:pt x="565" y="197"/>
                      </a:lnTo>
                      <a:lnTo>
                        <a:pt x="565" y="204"/>
                      </a:lnTo>
                      <a:lnTo>
                        <a:pt x="567" y="204"/>
                      </a:lnTo>
                      <a:lnTo>
                        <a:pt x="567" y="210"/>
                      </a:lnTo>
                      <a:lnTo>
                        <a:pt x="607" y="210"/>
                      </a:lnTo>
                      <a:lnTo>
                        <a:pt x="607" y="217"/>
                      </a:lnTo>
                      <a:lnTo>
                        <a:pt x="612" y="217"/>
                      </a:lnTo>
                      <a:lnTo>
                        <a:pt x="612" y="217"/>
                      </a:lnTo>
                      <a:lnTo>
                        <a:pt x="613" y="217"/>
                      </a:lnTo>
                      <a:lnTo>
                        <a:pt x="613" y="224"/>
                      </a:lnTo>
                      <a:lnTo>
                        <a:pt x="615" y="224"/>
                      </a:lnTo>
                      <a:lnTo>
                        <a:pt x="615" y="230"/>
                      </a:lnTo>
                      <a:lnTo>
                        <a:pt x="641" y="230"/>
                      </a:lnTo>
                      <a:lnTo>
                        <a:pt x="641" y="237"/>
                      </a:lnTo>
                      <a:lnTo>
                        <a:pt x="643" y="237"/>
                      </a:lnTo>
                      <a:lnTo>
                        <a:pt x="643" y="244"/>
                      </a:lnTo>
                      <a:lnTo>
                        <a:pt x="699" y="244"/>
                      </a:lnTo>
                      <a:lnTo>
                        <a:pt x="699" y="250"/>
                      </a:lnTo>
                      <a:lnTo>
                        <a:pt x="733" y="250"/>
                      </a:lnTo>
                      <a:lnTo>
                        <a:pt x="733" y="257"/>
                      </a:lnTo>
                      <a:lnTo>
                        <a:pt x="748" y="257"/>
                      </a:lnTo>
                      <a:lnTo>
                        <a:pt x="748" y="257"/>
                      </a:lnTo>
                      <a:lnTo>
                        <a:pt x="751" y="257"/>
                      </a:lnTo>
                      <a:lnTo>
                        <a:pt x="751" y="257"/>
                      </a:lnTo>
                      <a:lnTo>
                        <a:pt x="788" y="257"/>
                      </a:lnTo>
                      <a:lnTo>
                        <a:pt x="788" y="257"/>
                      </a:lnTo>
                      <a:lnTo>
                        <a:pt x="808" y="257"/>
                      </a:lnTo>
                      <a:lnTo>
                        <a:pt x="808" y="264"/>
                      </a:lnTo>
                      <a:lnTo>
                        <a:pt x="857" y="264"/>
                      </a:lnTo>
                      <a:lnTo>
                        <a:pt x="857" y="264"/>
                      </a:lnTo>
                      <a:lnTo>
                        <a:pt x="880" y="264"/>
                      </a:lnTo>
                      <a:lnTo>
                        <a:pt x="880" y="264"/>
                      </a:lnTo>
                      <a:lnTo>
                        <a:pt x="904" y="264"/>
                      </a:lnTo>
                      <a:lnTo>
                        <a:pt x="904" y="271"/>
                      </a:lnTo>
                      <a:lnTo>
                        <a:pt x="920" y="271"/>
                      </a:lnTo>
                      <a:lnTo>
                        <a:pt x="920" y="271"/>
                      </a:lnTo>
                      <a:lnTo>
                        <a:pt x="936" y="271"/>
                      </a:lnTo>
                      <a:lnTo>
                        <a:pt x="936" y="278"/>
                      </a:lnTo>
                      <a:lnTo>
                        <a:pt x="939" y="278"/>
                      </a:lnTo>
                      <a:lnTo>
                        <a:pt x="939" y="285"/>
                      </a:lnTo>
                      <a:lnTo>
                        <a:pt x="965" y="285"/>
                      </a:lnTo>
                      <a:lnTo>
                        <a:pt x="965" y="292"/>
                      </a:lnTo>
                      <a:lnTo>
                        <a:pt x="1008" y="292"/>
                      </a:lnTo>
                      <a:lnTo>
                        <a:pt x="1008" y="292"/>
                      </a:lnTo>
                      <a:lnTo>
                        <a:pt x="1041" y="292"/>
                      </a:lnTo>
                      <a:lnTo>
                        <a:pt x="1041" y="292"/>
                      </a:lnTo>
                      <a:lnTo>
                        <a:pt x="1061" y="292"/>
                      </a:lnTo>
                      <a:lnTo>
                        <a:pt x="1061" y="300"/>
                      </a:lnTo>
                      <a:lnTo>
                        <a:pt x="1072" y="300"/>
                      </a:lnTo>
                      <a:lnTo>
                        <a:pt x="1072" y="300"/>
                      </a:lnTo>
                      <a:lnTo>
                        <a:pt x="1084" y="300"/>
                      </a:lnTo>
                      <a:lnTo>
                        <a:pt x="1084" y="300"/>
                      </a:lnTo>
                      <a:lnTo>
                        <a:pt x="1094" y="300"/>
                      </a:lnTo>
                      <a:lnTo>
                        <a:pt x="1094" y="300"/>
                      </a:lnTo>
                      <a:lnTo>
                        <a:pt x="1111" y="300"/>
                      </a:lnTo>
                      <a:lnTo>
                        <a:pt x="1111" y="300"/>
                      </a:lnTo>
                      <a:lnTo>
                        <a:pt x="1120" y="300"/>
                      </a:lnTo>
                      <a:lnTo>
                        <a:pt x="1120" y="307"/>
                      </a:lnTo>
                      <a:lnTo>
                        <a:pt x="1143" y="307"/>
                      </a:lnTo>
                      <a:lnTo>
                        <a:pt x="1143" y="307"/>
                      </a:lnTo>
                      <a:lnTo>
                        <a:pt x="1161" y="307"/>
                      </a:lnTo>
                      <a:lnTo>
                        <a:pt x="1161" y="307"/>
                      </a:lnTo>
                      <a:lnTo>
                        <a:pt x="1174" y="307"/>
                      </a:lnTo>
                      <a:lnTo>
                        <a:pt x="1174" y="307"/>
                      </a:lnTo>
                      <a:lnTo>
                        <a:pt x="1176" y="307"/>
                      </a:lnTo>
                      <a:lnTo>
                        <a:pt x="1176" y="315"/>
                      </a:lnTo>
                      <a:lnTo>
                        <a:pt x="1185" y="315"/>
                      </a:lnTo>
                      <a:lnTo>
                        <a:pt x="1185" y="315"/>
                      </a:lnTo>
                      <a:lnTo>
                        <a:pt x="1250" y="315"/>
                      </a:lnTo>
                      <a:lnTo>
                        <a:pt x="1250" y="315"/>
                      </a:lnTo>
                      <a:lnTo>
                        <a:pt x="1256" y="315"/>
                      </a:lnTo>
                      <a:lnTo>
                        <a:pt x="1256" y="315"/>
                      </a:lnTo>
                      <a:lnTo>
                        <a:pt x="1262" y="315"/>
                      </a:lnTo>
                      <a:lnTo>
                        <a:pt x="1262" y="315"/>
                      </a:lnTo>
                      <a:lnTo>
                        <a:pt x="1275" y="315"/>
                      </a:lnTo>
                      <a:lnTo>
                        <a:pt x="1275" y="315"/>
                      </a:lnTo>
                      <a:lnTo>
                        <a:pt x="1277" y="315"/>
                      </a:lnTo>
                      <a:lnTo>
                        <a:pt x="1277" y="315"/>
                      </a:lnTo>
                      <a:lnTo>
                        <a:pt x="1293" y="315"/>
                      </a:lnTo>
                      <a:lnTo>
                        <a:pt x="1293" y="315"/>
                      </a:lnTo>
                      <a:lnTo>
                        <a:pt x="1295" y="315"/>
                      </a:lnTo>
                      <a:lnTo>
                        <a:pt x="1295" y="315"/>
                      </a:lnTo>
                      <a:lnTo>
                        <a:pt x="1300" y="315"/>
                      </a:lnTo>
                      <a:lnTo>
                        <a:pt x="1300" y="315"/>
                      </a:lnTo>
                      <a:lnTo>
                        <a:pt x="1314" y="315"/>
                      </a:lnTo>
                      <a:lnTo>
                        <a:pt x="1314" y="315"/>
                      </a:lnTo>
                      <a:lnTo>
                        <a:pt x="1315" y="315"/>
                      </a:lnTo>
                      <a:lnTo>
                        <a:pt x="1315" y="315"/>
                      </a:lnTo>
                      <a:lnTo>
                        <a:pt x="1319" y="315"/>
                      </a:lnTo>
                      <a:lnTo>
                        <a:pt x="1319" y="315"/>
                      </a:lnTo>
                      <a:lnTo>
                        <a:pt x="1320" y="315"/>
                      </a:lnTo>
                      <a:lnTo>
                        <a:pt x="1320" y="315"/>
                      </a:lnTo>
                      <a:lnTo>
                        <a:pt x="1322" y="315"/>
                      </a:lnTo>
                      <a:lnTo>
                        <a:pt x="1322" y="315"/>
                      </a:lnTo>
                      <a:lnTo>
                        <a:pt x="1333" y="315"/>
                      </a:lnTo>
                      <a:lnTo>
                        <a:pt x="1333" y="315"/>
                      </a:lnTo>
                      <a:lnTo>
                        <a:pt x="1334" y="315"/>
                      </a:lnTo>
                      <a:lnTo>
                        <a:pt x="1334" y="315"/>
                      </a:lnTo>
                      <a:lnTo>
                        <a:pt x="1334" y="315"/>
                      </a:lnTo>
                      <a:lnTo>
                        <a:pt x="1334" y="315"/>
                      </a:lnTo>
                      <a:lnTo>
                        <a:pt x="1337" y="315"/>
                      </a:lnTo>
                      <a:lnTo>
                        <a:pt x="1337" y="315"/>
                      </a:lnTo>
                      <a:lnTo>
                        <a:pt x="1341" y="315"/>
                      </a:lnTo>
                      <a:lnTo>
                        <a:pt x="1341" y="315"/>
                      </a:lnTo>
                      <a:lnTo>
                        <a:pt x="1348" y="315"/>
                      </a:lnTo>
                      <a:lnTo>
                        <a:pt x="1348" y="315"/>
                      </a:lnTo>
                      <a:lnTo>
                        <a:pt x="1351" y="315"/>
                      </a:lnTo>
                      <a:lnTo>
                        <a:pt x="1351" y="315"/>
                      </a:lnTo>
                      <a:lnTo>
                        <a:pt x="1353" y="315"/>
                      </a:lnTo>
                      <a:lnTo>
                        <a:pt x="1353" y="315"/>
                      </a:lnTo>
                      <a:lnTo>
                        <a:pt x="1361" y="315"/>
                      </a:lnTo>
                      <a:lnTo>
                        <a:pt x="1361" y="315"/>
                      </a:lnTo>
                      <a:lnTo>
                        <a:pt x="1364" y="315"/>
                      </a:lnTo>
                      <a:lnTo>
                        <a:pt x="1364" y="315"/>
                      </a:lnTo>
                      <a:lnTo>
                        <a:pt x="1370" y="315"/>
                      </a:lnTo>
                      <a:lnTo>
                        <a:pt x="1370" y="315"/>
                      </a:lnTo>
                      <a:lnTo>
                        <a:pt x="1378" y="315"/>
                      </a:lnTo>
                      <a:lnTo>
                        <a:pt x="1378" y="315"/>
                      </a:lnTo>
                      <a:lnTo>
                        <a:pt x="1379" y="315"/>
                      </a:lnTo>
                      <a:lnTo>
                        <a:pt x="1379" y="315"/>
                      </a:lnTo>
                      <a:lnTo>
                        <a:pt x="1383" y="315"/>
                      </a:lnTo>
                      <a:lnTo>
                        <a:pt x="1383" y="315"/>
                      </a:lnTo>
                      <a:lnTo>
                        <a:pt x="1386" y="315"/>
                      </a:lnTo>
                      <a:lnTo>
                        <a:pt x="1386" y="315"/>
                      </a:lnTo>
                      <a:lnTo>
                        <a:pt x="1389" y="315"/>
                      </a:lnTo>
                      <a:lnTo>
                        <a:pt x="1389" y="315"/>
                      </a:lnTo>
                    </a:path>
                  </a:pathLst>
                </a:custGeom>
                <a:noFill/>
                <a:ln w="9525">
                  <a:solidFill>
                    <a:srgbClr val="90353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3" name="Freeform 519"/>
                <p:cNvSpPr>
                  <a:spLocks/>
                </p:cNvSpPr>
                <p:nvPr/>
              </p:nvSpPr>
              <p:spPr bwMode="auto">
                <a:xfrm>
                  <a:off x="17065" y="9983"/>
                  <a:ext cx="2003" cy="287"/>
                </a:xfrm>
                <a:custGeom>
                  <a:avLst/>
                  <a:gdLst>
                    <a:gd name="T0" fmla="*/ 0 w 1391"/>
                    <a:gd name="T1" fmla="*/ 0 h 199"/>
                    <a:gd name="T2" fmla="*/ 71 w 1391"/>
                    <a:gd name="T3" fmla="*/ 0 h 199"/>
                    <a:gd name="T4" fmla="*/ 87 w 1391"/>
                    <a:gd name="T5" fmla="*/ 7 h 199"/>
                    <a:gd name="T6" fmla="*/ 98 w 1391"/>
                    <a:gd name="T7" fmla="*/ 13 h 199"/>
                    <a:gd name="T8" fmla="*/ 100 w 1391"/>
                    <a:gd name="T9" fmla="*/ 27 h 199"/>
                    <a:gd name="T10" fmla="*/ 152 w 1391"/>
                    <a:gd name="T11" fmla="*/ 33 h 199"/>
                    <a:gd name="T12" fmla="*/ 174 w 1391"/>
                    <a:gd name="T13" fmla="*/ 47 h 199"/>
                    <a:gd name="T14" fmla="*/ 202 w 1391"/>
                    <a:gd name="T15" fmla="*/ 53 h 199"/>
                    <a:gd name="T16" fmla="*/ 237 w 1391"/>
                    <a:gd name="T17" fmla="*/ 67 h 199"/>
                    <a:gd name="T18" fmla="*/ 290 w 1391"/>
                    <a:gd name="T19" fmla="*/ 74 h 199"/>
                    <a:gd name="T20" fmla="*/ 295 w 1391"/>
                    <a:gd name="T21" fmla="*/ 87 h 199"/>
                    <a:gd name="T22" fmla="*/ 357 w 1391"/>
                    <a:gd name="T23" fmla="*/ 94 h 199"/>
                    <a:gd name="T24" fmla="*/ 358 w 1391"/>
                    <a:gd name="T25" fmla="*/ 107 h 199"/>
                    <a:gd name="T26" fmla="*/ 438 w 1391"/>
                    <a:gd name="T27" fmla="*/ 114 h 199"/>
                    <a:gd name="T28" fmla="*/ 448 w 1391"/>
                    <a:gd name="T29" fmla="*/ 120 h 199"/>
                    <a:gd name="T30" fmla="*/ 542 w 1391"/>
                    <a:gd name="T31" fmla="*/ 127 h 199"/>
                    <a:gd name="T32" fmla="*/ 560 w 1391"/>
                    <a:gd name="T33" fmla="*/ 127 h 199"/>
                    <a:gd name="T34" fmla="*/ 624 w 1391"/>
                    <a:gd name="T35" fmla="*/ 127 h 199"/>
                    <a:gd name="T36" fmla="*/ 630 w 1391"/>
                    <a:gd name="T37" fmla="*/ 134 h 199"/>
                    <a:gd name="T38" fmla="*/ 642 w 1391"/>
                    <a:gd name="T39" fmla="*/ 134 h 199"/>
                    <a:gd name="T40" fmla="*/ 644 w 1391"/>
                    <a:gd name="T41" fmla="*/ 134 h 199"/>
                    <a:gd name="T42" fmla="*/ 685 w 1391"/>
                    <a:gd name="T43" fmla="*/ 134 h 199"/>
                    <a:gd name="T44" fmla="*/ 706 w 1391"/>
                    <a:gd name="T45" fmla="*/ 134 h 199"/>
                    <a:gd name="T46" fmla="*/ 775 w 1391"/>
                    <a:gd name="T47" fmla="*/ 142 h 199"/>
                    <a:gd name="T48" fmla="*/ 813 w 1391"/>
                    <a:gd name="T49" fmla="*/ 149 h 199"/>
                    <a:gd name="T50" fmla="*/ 832 w 1391"/>
                    <a:gd name="T51" fmla="*/ 149 h 199"/>
                    <a:gd name="T52" fmla="*/ 843 w 1391"/>
                    <a:gd name="T53" fmla="*/ 157 h 199"/>
                    <a:gd name="T54" fmla="*/ 909 w 1391"/>
                    <a:gd name="T55" fmla="*/ 157 h 199"/>
                    <a:gd name="T56" fmla="*/ 952 w 1391"/>
                    <a:gd name="T57" fmla="*/ 164 h 199"/>
                    <a:gd name="T58" fmla="*/ 968 w 1391"/>
                    <a:gd name="T59" fmla="*/ 172 h 199"/>
                    <a:gd name="T60" fmla="*/ 1046 w 1391"/>
                    <a:gd name="T61" fmla="*/ 180 h 199"/>
                    <a:gd name="T62" fmla="*/ 1109 w 1391"/>
                    <a:gd name="T63" fmla="*/ 180 h 199"/>
                    <a:gd name="T64" fmla="*/ 1131 w 1391"/>
                    <a:gd name="T65" fmla="*/ 180 h 199"/>
                    <a:gd name="T66" fmla="*/ 1140 w 1391"/>
                    <a:gd name="T67" fmla="*/ 180 h 199"/>
                    <a:gd name="T68" fmla="*/ 1167 w 1391"/>
                    <a:gd name="T69" fmla="*/ 180 h 199"/>
                    <a:gd name="T70" fmla="*/ 1212 w 1391"/>
                    <a:gd name="T71" fmla="*/ 180 h 199"/>
                    <a:gd name="T72" fmla="*/ 1219 w 1391"/>
                    <a:gd name="T73" fmla="*/ 180 h 199"/>
                    <a:gd name="T74" fmla="*/ 1242 w 1391"/>
                    <a:gd name="T75" fmla="*/ 180 h 199"/>
                    <a:gd name="T76" fmla="*/ 1250 w 1391"/>
                    <a:gd name="T77" fmla="*/ 189 h 199"/>
                    <a:gd name="T78" fmla="*/ 1255 w 1391"/>
                    <a:gd name="T79" fmla="*/ 189 h 199"/>
                    <a:gd name="T80" fmla="*/ 1272 w 1391"/>
                    <a:gd name="T81" fmla="*/ 189 h 199"/>
                    <a:gd name="T82" fmla="*/ 1279 w 1391"/>
                    <a:gd name="T83" fmla="*/ 189 h 199"/>
                    <a:gd name="T84" fmla="*/ 1286 w 1391"/>
                    <a:gd name="T85" fmla="*/ 189 h 199"/>
                    <a:gd name="T86" fmla="*/ 1297 w 1391"/>
                    <a:gd name="T87" fmla="*/ 189 h 199"/>
                    <a:gd name="T88" fmla="*/ 1306 w 1391"/>
                    <a:gd name="T89" fmla="*/ 199 h 199"/>
                    <a:gd name="T90" fmla="*/ 1313 w 1391"/>
                    <a:gd name="T91" fmla="*/ 199 h 199"/>
                    <a:gd name="T92" fmla="*/ 1314 w 1391"/>
                    <a:gd name="T93" fmla="*/ 199 h 199"/>
                    <a:gd name="T94" fmla="*/ 1323 w 1391"/>
                    <a:gd name="T95" fmla="*/ 199 h 199"/>
                    <a:gd name="T96" fmla="*/ 1339 w 1391"/>
                    <a:gd name="T97" fmla="*/ 199 h 199"/>
                    <a:gd name="T98" fmla="*/ 1364 w 1391"/>
                    <a:gd name="T99" fmla="*/ 199 h 199"/>
                    <a:gd name="T100" fmla="*/ 1369 w 1391"/>
                    <a:gd name="T101" fmla="*/ 199 h 199"/>
                    <a:gd name="T102" fmla="*/ 1374 w 1391"/>
                    <a:gd name="T103" fmla="*/ 199 h 199"/>
                    <a:gd name="T104" fmla="*/ 1379 w 1391"/>
                    <a:gd name="T105" fmla="*/ 199 h 199"/>
                    <a:gd name="T106" fmla="*/ 1383 w 1391"/>
                    <a:gd name="T107" fmla="*/ 199 h 199"/>
                    <a:gd name="T108" fmla="*/ 1387 w 1391"/>
                    <a:gd name="T109" fmla="*/ 199 h 199"/>
                    <a:gd name="T110" fmla="*/ 1390 w 1391"/>
                    <a:gd name="T111" fmla="*/ 199 h 199"/>
                    <a:gd name="T112" fmla="*/ 1391 w 1391"/>
                    <a:gd name="T113" fmla="*/ 199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1" h="199">
                      <a:moveTo>
                        <a:pt x="0" y="0"/>
                      </a:moveTo>
                      <a:lnTo>
                        <a:pt x="0" y="0"/>
                      </a:lnTo>
                      <a:lnTo>
                        <a:pt x="0" y="0"/>
                      </a:lnTo>
                      <a:lnTo>
                        <a:pt x="0" y="0"/>
                      </a:lnTo>
                      <a:lnTo>
                        <a:pt x="0" y="0"/>
                      </a:lnTo>
                      <a:lnTo>
                        <a:pt x="71" y="0"/>
                      </a:lnTo>
                      <a:lnTo>
                        <a:pt x="71" y="0"/>
                      </a:lnTo>
                      <a:lnTo>
                        <a:pt x="87" y="0"/>
                      </a:lnTo>
                      <a:lnTo>
                        <a:pt x="87" y="7"/>
                      </a:lnTo>
                      <a:lnTo>
                        <a:pt x="91" y="7"/>
                      </a:lnTo>
                      <a:lnTo>
                        <a:pt x="91" y="13"/>
                      </a:lnTo>
                      <a:lnTo>
                        <a:pt x="98" y="13"/>
                      </a:lnTo>
                      <a:lnTo>
                        <a:pt x="98" y="20"/>
                      </a:lnTo>
                      <a:lnTo>
                        <a:pt x="100" y="20"/>
                      </a:lnTo>
                      <a:lnTo>
                        <a:pt x="100" y="27"/>
                      </a:lnTo>
                      <a:lnTo>
                        <a:pt x="145" y="27"/>
                      </a:lnTo>
                      <a:lnTo>
                        <a:pt x="145" y="33"/>
                      </a:lnTo>
                      <a:lnTo>
                        <a:pt x="152" y="33"/>
                      </a:lnTo>
                      <a:lnTo>
                        <a:pt x="152" y="40"/>
                      </a:lnTo>
                      <a:lnTo>
                        <a:pt x="174" y="40"/>
                      </a:lnTo>
                      <a:lnTo>
                        <a:pt x="174" y="47"/>
                      </a:lnTo>
                      <a:lnTo>
                        <a:pt x="198" y="47"/>
                      </a:lnTo>
                      <a:lnTo>
                        <a:pt x="198" y="53"/>
                      </a:lnTo>
                      <a:lnTo>
                        <a:pt x="202" y="53"/>
                      </a:lnTo>
                      <a:lnTo>
                        <a:pt x="202" y="60"/>
                      </a:lnTo>
                      <a:lnTo>
                        <a:pt x="237" y="60"/>
                      </a:lnTo>
                      <a:lnTo>
                        <a:pt x="237" y="67"/>
                      </a:lnTo>
                      <a:lnTo>
                        <a:pt x="284" y="67"/>
                      </a:lnTo>
                      <a:lnTo>
                        <a:pt x="284" y="74"/>
                      </a:lnTo>
                      <a:lnTo>
                        <a:pt x="290" y="74"/>
                      </a:lnTo>
                      <a:lnTo>
                        <a:pt x="290" y="80"/>
                      </a:lnTo>
                      <a:lnTo>
                        <a:pt x="295" y="80"/>
                      </a:lnTo>
                      <a:lnTo>
                        <a:pt x="295" y="87"/>
                      </a:lnTo>
                      <a:lnTo>
                        <a:pt x="304" y="87"/>
                      </a:lnTo>
                      <a:lnTo>
                        <a:pt x="304" y="94"/>
                      </a:lnTo>
                      <a:lnTo>
                        <a:pt x="357" y="94"/>
                      </a:lnTo>
                      <a:lnTo>
                        <a:pt x="357" y="100"/>
                      </a:lnTo>
                      <a:lnTo>
                        <a:pt x="358" y="100"/>
                      </a:lnTo>
                      <a:lnTo>
                        <a:pt x="358" y="107"/>
                      </a:lnTo>
                      <a:lnTo>
                        <a:pt x="365" y="107"/>
                      </a:lnTo>
                      <a:lnTo>
                        <a:pt x="365" y="114"/>
                      </a:lnTo>
                      <a:lnTo>
                        <a:pt x="438" y="114"/>
                      </a:lnTo>
                      <a:lnTo>
                        <a:pt x="438" y="120"/>
                      </a:lnTo>
                      <a:lnTo>
                        <a:pt x="448" y="120"/>
                      </a:lnTo>
                      <a:lnTo>
                        <a:pt x="448" y="120"/>
                      </a:lnTo>
                      <a:lnTo>
                        <a:pt x="538" y="120"/>
                      </a:lnTo>
                      <a:lnTo>
                        <a:pt x="538" y="127"/>
                      </a:lnTo>
                      <a:lnTo>
                        <a:pt x="542" y="127"/>
                      </a:lnTo>
                      <a:lnTo>
                        <a:pt x="542" y="127"/>
                      </a:lnTo>
                      <a:lnTo>
                        <a:pt x="560" y="127"/>
                      </a:lnTo>
                      <a:lnTo>
                        <a:pt x="560" y="127"/>
                      </a:lnTo>
                      <a:lnTo>
                        <a:pt x="572" y="127"/>
                      </a:lnTo>
                      <a:lnTo>
                        <a:pt x="572" y="127"/>
                      </a:lnTo>
                      <a:lnTo>
                        <a:pt x="624" y="127"/>
                      </a:lnTo>
                      <a:lnTo>
                        <a:pt x="624" y="127"/>
                      </a:lnTo>
                      <a:lnTo>
                        <a:pt x="630" y="127"/>
                      </a:lnTo>
                      <a:lnTo>
                        <a:pt x="630" y="134"/>
                      </a:lnTo>
                      <a:lnTo>
                        <a:pt x="635" y="134"/>
                      </a:lnTo>
                      <a:lnTo>
                        <a:pt x="635" y="134"/>
                      </a:lnTo>
                      <a:lnTo>
                        <a:pt x="642" y="134"/>
                      </a:lnTo>
                      <a:lnTo>
                        <a:pt x="642" y="134"/>
                      </a:lnTo>
                      <a:lnTo>
                        <a:pt x="644" y="134"/>
                      </a:lnTo>
                      <a:lnTo>
                        <a:pt x="644" y="134"/>
                      </a:lnTo>
                      <a:lnTo>
                        <a:pt x="656" y="134"/>
                      </a:lnTo>
                      <a:lnTo>
                        <a:pt x="656" y="134"/>
                      </a:lnTo>
                      <a:lnTo>
                        <a:pt x="685" y="134"/>
                      </a:lnTo>
                      <a:lnTo>
                        <a:pt x="685" y="134"/>
                      </a:lnTo>
                      <a:lnTo>
                        <a:pt x="706" y="134"/>
                      </a:lnTo>
                      <a:lnTo>
                        <a:pt x="706" y="134"/>
                      </a:lnTo>
                      <a:lnTo>
                        <a:pt x="762" y="134"/>
                      </a:lnTo>
                      <a:lnTo>
                        <a:pt x="762" y="142"/>
                      </a:lnTo>
                      <a:lnTo>
                        <a:pt x="775" y="142"/>
                      </a:lnTo>
                      <a:lnTo>
                        <a:pt x="775" y="142"/>
                      </a:lnTo>
                      <a:lnTo>
                        <a:pt x="813" y="142"/>
                      </a:lnTo>
                      <a:lnTo>
                        <a:pt x="813" y="149"/>
                      </a:lnTo>
                      <a:lnTo>
                        <a:pt x="813" y="149"/>
                      </a:lnTo>
                      <a:lnTo>
                        <a:pt x="813" y="149"/>
                      </a:lnTo>
                      <a:lnTo>
                        <a:pt x="832" y="149"/>
                      </a:lnTo>
                      <a:lnTo>
                        <a:pt x="832" y="157"/>
                      </a:lnTo>
                      <a:lnTo>
                        <a:pt x="843" y="157"/>
                      </a:lnTo>
                      <a:lnTo>
                        <a:pt x="843" y="157"/>
                      </a:lnTo>
                      <a:lnTo>
                        <a:pt x="869" y="157"/>
                      </a:lnTo>
                      <a:lnTo>
                        <a:pt x="869" y="157"/>
                      </a:lnTo>
                      <a:lnTo>
                        <a:pt x="909" y="157"/>
                      </a:lnTo>
                      <a:lnTo>
                        <a:pt x="909" y="157"/>
                      </a:lnTo>
                      <a:lnTo>
                        <a:pt x="952" y="157"/>
                      </a:lnTo>
                      <a:lnTo>
                        <a:pt x="952" y="164"/>
                      </a:lnTo>
                      <a:lnTo>
                        <a:pt x="961" y="164"/>
                      </a:lnTo>
                      <a:lnTo>
                        <a:pt x="961" y="172"/>
                      </a:lnTo>
                      <a:lnTo>
                        <a:pt x="968" y="172"/>
                      </a:lnTo>
                      <a:lnTo>
                        <a:pt x="968" y="180"/>
                      </a:lnTo>
                      <a:lnTo>
                        <a:pt x="1046" y="180"/>
                      </a:lnTo>
                      <a:lnTo>
                        <a:pt x="1046" y="180"/>
                      </a:lnTo>
                      <a:lnTo>
                        <a:pt x="1079" y="180"/>
                      </a:lnTo>
                      <a:lnTo>
                        <a:pt x="1079" y="180"/>
                      </a:lnTo>
                      <a:lnTo>
                        <a:pt x="1109" y="180"/>
                      </a:lnTo>
                      <a:lnTo>
                        <a:pt x="1109" y="180"/>
                      </a:lnTo>
                      <a:lnTo>
                        <a:pt x="1131" y="180"/>
                      </a:lnTo>
                      <a:lnTo>
                        <a:pt x="1131" y="180"/>
                      </a:lnTo>
                      <a:lnTo>
                        <a:pt x="1138" y="180"/>
                      </a:lnTo>
                      <a:lnTo>
                        <a:pt x="1138" y="180"/>
                      </a:lnTo>
                      <a:lnTo>
                        <a:pt x="1140" y="180"/>
                      </a:lnTo>
                      <a:lnTo>
                        <a:pt x="1140" y="180"/>
                      </a:lnTo>
                      <a:lnTo>
                        <a:pt x="1167" y="180"/>
                      </a:lnTo>
                      <a:lnTo>
                        <a:pt x="1167" y="180"/>
                      </a:lnTo>
                      <a:lnTo>
                        <a:pt x="1169" y="180"/>
                      </a:lnTo>
                      <a:lnTo>
                        <a:pt x="1169" y="180"/>
                      </a:lnTo>
                      <a:lnTo>
                        <a:pt x="1212" y="180"/>
                      </a:lnTo>
                      <a:lnTo>
                        <a:pt x="1212" y="180"/>
                      </a:lnTo>
                      <a:lnTo>
                        <a:pt x="1219" y="180"/>
                      </a:lnTo>
                      <a:lnTo>
                        <a:pt x="1219" y="180"/>
                      </a:lnTo>
                      <a:lnTo>
                        <a:pt x="1237" y="180"/>
                      </a:lnTo>
                      <a:lnTo>
                        <a:pt x="1237" y="180"/>
                      </a:lnTo>
                      <a:lnTo>
                        <a:pt x="1242" y="180"/>
                      </a:lnTo>
                      <a:lnTo>
                        <a:pt x="1242" y="180"/>
                      </a:lnTo>
                      <a:lnTo>
                        <a:pt x="1250" y="180"/>
                      </a:lnTo>
                      <a:lnTo>
                        <a:pt x="1250" y="189"/>
                      </a:lnTo>
                      <a:lnTo>
                        <a:pt x="1254" y="189"/>
                      </a:lnTo>
                      <a:lnTo>
                        <a:pt x="1254" y="189"/>
                      </a:lnTo>
                      <a:lnTo>
                        <a:pt x="1255" y="189"/>
                      </a:lnTo>
                      <a:lnTo>
                        <a:pt x="1255" y="189"/>
                      </a:lnTo>
                      <a:lnTo>
                        <a:pt x="1272" y="189"/>
                      </a:lnTo>
                      <a:lnTo>
                        <a:pt x="1272" y="189"/>
                      </a:lnTo>
                      <a:lnTo>
                        <a:pt x="1273" y="189"/>
                      </a:lnTo>
                      <a:lnTo>
                        <a:pt x="1273" y="189"/>
                      </a:lnTo>
                      <a:lnTo>
                        <a:pt x="1279" y="189"/>
                      </a:lnTo>
                      <a:lnTo>
                        <a:pt x="1279" y="189"/>
                      </a:lnTo>
                      <a:lnTo>
                        <a:pt x="1286" y="189"/>
                      </a:lnTo>
                      <a:lnTo>
                        <a:pt x="1286" y="189"/>
                      </a:lnTo>
                      <a:lnTo>
                        <a:pt x="1295" y="189"/>
                      </a:lnTo>
                      <a:lnTo>
                        <a:pt x="1295" y="189"/>
                      </a:lnTo>
                      <a:lnTo>
                        <a:pt x="1297" y="189"/>
                      </a:lnTo>
                      <a:lnTo>
                        <a:pt x="1297" y="199"/>
                      </a:lnTo>
                      <a:lnTo>
                        <a:pt x="1306" y="199"/>
                      </a:lnTo>
                      <a:lnTo>
                        <a:pt x="1306" y="199"/>
                      </a:lnTo>
                      <a:lnTo>
                        <a:pt x="1312" y="199"/>
                      </a:lnTo>
                      <a:lnTo>
                        <a:pt x="1312" y="199"/>
                      </a:lnTo>
                      <a:lnTo>
                        <a:pt x="1313" y="199"/>
                      </a:lnTo>
                      <a:lnTo>
                        <a:pt x="1313" y="199"/>
                      </a:lnTo>
                      <a:lnTo>
                        <a:pt x="1314" y="199"/>
                      </a:lnTo>
                      <a:lnTo>
                        <a:pt x="1314" y="199"/>
                      </a:lnTo>
                      <a:lnTo>
                        <a:pt x="1316" y="199"/>
                      </a:lnTo>
                      <a:lnTo>
                        <a:pt x="1316" y="199"/>
                      </a:lnTo>
                      <a:lnTo>
                        <a:pt x="1323" y="199"/>
                      </a:lnTo>
                      <a:lnTo>
                        <a:pt x="1323" y="199"/>
                      </a:lnTo>
                      <a:lnTo>
                        <a:pt x="1339" y="199"/>
                      </a:lnTo>
                      <a:lnTo>
                        <a:pt x="1339" y="199"/>
                      </a:lnTo>
                      <a:lnTo>
                        <a:pt x="1360" y="199"/>
                      </a:lnTo>
                      <a:lnTo>
                        <a:pt x="1360" y="199"/>
                      </a:lnTo>
                      <a:lnTo>
                        <a:pt x="1364" y="199"/>
                      </a:lnTo>
                      <a:lnTo>
                        <a:pt x="1364" y="199"/>
                      </a:lnTo>
                      <a:lnTo>
                        <a:pt x="1369" y="199"/>
                      </a:lnTo>
                      <a:lnTo>
                        <a:pt x="1369" y="199"/>
                      </a:lnTo>
                      <a:lnTo>
                        <a:pt x="1372" y="199"/>
                      </a:lnTo>
                      <a:lnTo>
                        <a:pt x="1372" y="199"/>
                      </a:lnTo>
                      <a:lnTo>
                        <a:pt x="1374" y="199"/>
                      </a:lnTo>
                      <a:lnTo>
                        <a:pt x="1374" y="199"/>
                      </a:lnTo>
                      <a:lnTo>
                        <a:pt x="1379" y="199"/>
                      </a:lnTo>
                      <a:lnTo>
                        <a:pt x="1379" y="199"/>
                      </a:lnTo>
                      <a:lnTo>
                        <a:pt x="1381" y="199"/>
                      </a:lnTo>
                      <a:lnTo>
                        <a:pt x="1381" y="199"/>
                      </a:lnTo>
                      <a:lnTo>
                        <a:pt x="1383" y="199"/>
                      </a:lnTo>
                      <a:lnTo>
                        <a:pt x="1383" y="199"/>
                      </a:lnTo>
                      <a:lnTo>
                        <a:pt x="1387" y="199"/>
                      </a:lnTo>
                      <a:lnTo>
                        <a:pt x="1387" y="199"/>
                      </a:lnTo>
                      <a:lnTo>
                        <a:pt x="1389" y="199"/>
                      </a:lnTo>
                      <a:lnTo>
                        <a:pt x="1389" y="199"/>
                      </a:lnTo>
                      <a:lnTo>
                        <a:pt x="1390" y="199"/>
                      </a:lnTo>
                      <a:lnTo>
                        <a:pt x="1390" y="199"/>
                      </a:lnTo>
                      <a:lnTo>
                        <a:pt x="1391" y="199"/>
                      </a:lnTo>
                      <a:lnTo>
                        <a:pt x="1391" y="199"/>
                      </a:lnTo>
                    </a:path>
                  </a:pathLst>
                </a:custGeom>
                <a:noFill/>
                <a:ln w="9525">
                  <a:solidFill>
                    <a:srgbClr val="55752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4" name="Line 520"/>
                <p:cNvSpPr>
                  <a:spLocks noChangeShapeType="1"/>
                </p:cNvSpPr>
                <p:nvPr/>
              </p:nvSpPr>
              <p:spPr bwMode="auto">
                <a:xfrm flipV="1">
                  <a:off x="17028" y="9946"/>
                  <a:ext cx="0" cy="1326"/>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5" name="Line 521"/>
                <p:cNvSpPr>
                  <a:spLocks noChangeShapeType="1"/>
                </p:cNvSpPr>
                <p:nvPr/>
              </p:nvSpPr>
              <p:spPr bwMode="auto">
                <a:xfrm flipH="1">
                  <a:off x="17003" y="11235"/>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6" name="Rectangle 522"/>
                <p:cNvSpPr>
                  <a:spLocks noChangeArrowheads="1"/>
                </p:cNvSpPr>
                <p:nvPr/>
              </p:nvSpPr>
              <p:spPr bwMode="auto">
                <a:xfrm rot="16200000">
                  <a:off x="16891" y="11175"/>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47" name="Line 523"/>
                <p:cNvSpPr>
                  <a:spLocks noChangeShapeType="1"/>
                </p:cNvSpPr>
                <p:nvPr/>
              </p:nvSpPr>
              <p:spPr bwMode="auto">
                <a:xfrm flipH="1">
                  <a:off x="17003" y="10922"/>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8" name="Rectangle 524"/>
                <p:cNvSpPr>
                  <a:spLocks noChangeArrowheads="1"/>
                </p:cNvSpPr>
                <p:nvPr/>
              </p:nvSpPr>
              <p:spPr bwMode="auto">
                <a:xfrm rot="16200000">
                  <a:off x="16891" y="10863"/>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49" name="Line 525"/>
                <p:cNvSpPr>
                  <a:spLocks noChangeShapeType="1"/>
                </p:cNvSpPr>
                <p:nvPr/>
              </p:nvSpPr>
              <p:spPr bwMode="auto">
                <a:xfrm flipH="1">
                  <a:off x="17003" y="10608"/>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0" name="Rectangle 526"/>
                <p:cNvSpPr>
                  <a:spLocks noChangeArrowheads="1"/>
                </p:cNvSpPr>
                <p:nvPr/>
              </p:nvSpPr>
              <p:spPr bwMode="auto">
                <a:xfrm rot="16200000">
                  <a:off x="16891" y="10549"/>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51" name="Line 527"/>
                <p:cNvSpPr>
                  <a:spLocks noChangeShapeType="1"/>
                </p:cNvSpPr>
                <p:nvPr/>
              </p:nvSpPr>
              <p:spPr bwMode="auto">
                <a:xfrm flipH="1">
                  <a:off x="17003" y="10296"/>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2" name="Rectangle 528"/>
                <p:cNvSpPr>
                  <a:spLocks noChangeArrowheads="1"/>
                </p:cNvSpPr>
                <p:nvPr/>
              </p:nvSpPr>
              <p:spPr bwMode="auto">
                <a:xfrm rot="16200000">
                  <a:off x="16891" y="10237"/>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0.75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53" name="Line 529"/>
                <p:cNvSpPr>
                  <a:spLocks noChangeShapeType="1"/>
                </p:cNvSpPr>
                <p:nvPr/>
              </p:nvSpPr>
              <p:spPr bwMode="auto">
                <a:xfrm flipH="1">
                  <a:off x="17003" y="9983"/>
                  <a:ext cx="25"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4" name="Rectangle 530"/>
                <p:cNvSpPr>
                  <a:spLocks noChangeArrowheads="1"/>
                </p:cNvSpPr>
                <p:nvPr/>
              </p:nvSpPr>
              <p:spPr bwMode="auto">
                <a:xfrm rot="16200000">
                  <a:off x="16891" y="9924"/>
                  <a:ext cx="14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55" name="Rectangle 531"/>
                <p:cNvSpPr>
                  <a:spLocks noChangeArrowheads="1"/>
                </p:cNvSpPr>
                <p:nvPr/>
              </p:nvSpPr>
              <p:spPr bwMode="auto">
                <a:xfrm rot="16200000">
                  <a:off x="16477" y="10516"/>
                  <a:ext cx="741"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Overall survival</a:t>
                  </a:r>
                  <a:endParaRPr kumimoji="0" lang="en-US" altLang="en-US" sz="1600" b="1" i="0" u="none" strike="noStrike" cap="none" normalizeH="0" baseline="0" dirty="0" smtClean="0">
                    <a:ln>
                      <a:noFill/>
                    </a:ln>
                    <a:solidFill>
                      <a:schemeClr val="tx1"/>
                    </a:solidFill>
                    <a:effectLst/>
                    <a:latin typeface="Arial" panose="020B0604020202020204" pitchFamily="34" charset="0"/>
                  </a:endParaRPr>
                </a:p>
              </p:txBody>
            </p:sp>
            <p:sp>
              <p:nvSpPr>
                <p:cNvPr id="2556" name="Line 532"/>
                <p:cNvSpPr>
                  <a:spLocks noChangeShapeType="1"/>
                </p:cNvSpPr>
                <p:nvPr/>
              </p:nvSpPr>
              <p:spPr bwMode="auto">
                <a:xfrm>
                  <a:off x="17028" y="11272"/>
                  <a:ext cx="2079" cy="0"/>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7" name="Line 533"/>
                <p:cNvSpPr>
                  <a:spLocks noChangeShapeType="1"/>
                </p:cNvSpPr>
                <p:nvPr/>
              </p:nvSpPr>
              <p:spPr bwMode="auto">
                <a:xfrm>
                  <a:off x="17065" y="1127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8" name="Rectangle 534"/>
                <p:cNvSpPr>
                  <a:spLocks noChangeArrowheads="1"/>
                </p:cNvSpPr>
                <p:nvPr/>
              </p:nvSpPr>
              <p:spPr bwMode="auto">
                <a:xfrm>
                  <a:off x="17049" y="11308"/>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59" name="Line 535"/>
                <p:cNvSpPr>
                  <a:spLocks noChangeShapeType="1"/>
                </p:cNvSpPr>
                <p:nvPr/>
              </p:nvSpPr>
              <p:spPr bwMode="auto">
                <a:xfrm>
                  <a:off x="17733" y="1127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0" name="Rectangle 536"/>
                <p:cNvSpPr>
                  <a:spLocks noChangeArrowheads="1"/>
                </p:cNvSpPr>
                <p:nvPr/>
              </p:nvSpPr>
              <p:spPr bwMode="auto">
                <a:xfrm>
                  <a:off x="17717" y="11308"/>
                  <a:ext cx="6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61" name="Line 537"/>
                <p:cNvSpPr>
                  <a:spLocks noChangeShapeType="1"/>
                </p:cNvSpPr>
                <p:nvPr/>
              </p:nvSpPr>
              <p:spPr bwMode="auto">
                <a:xfrm>
                  <a:off x="18401" y="1127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2" name="Rectangle 538"/>
                <p:cNvSpPr>
                  <a:spLocks noChangeArrowheads="1"/>
                </p:cNvSpPr>
                <p:nvPr/>
              </p:nvSpPr>
              <p:spPr bwMode="auto">
                <a:xfrm>
                  <a:off x="18368" y="1130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63" name="Line 539"/>
                <p:cNvSpPr>
                  <a:spLocks noChangeShapeType="1"/>
                </p:cNvSpPr>
                <p:nvPr/>
              </p:nvSpPr>
              <p:spPr bwMode="auto">
                <a:xfrm>
                  <a:off x="19070" y="11272"/>
                  <a:ext cx="0" cy="25"/>
                </a:xfrm>
                <a:prstGeom prst="line">
                  <a:avLst/>
                </a:prstGeom>
                <a:noFill/>
                <a:ln w="47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4" name="Rectangle 540"/>
                <p:cNvSpPr>
                  <a:spLocks noChangeArrowheads="1"/>
                </p:cNvSpPr>
                <p:nvPr/>
              </p:nvSpPr>
              <p:spPr bwMode="auto">
                <a:xfrm>
                  <a:off x="19037" y="1130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65" name="Rectangle 541"/>
                <p:cNvSpPr>
                  <a:spLocks noChangeArrowheads="1"/>
                </p:cNvSpPr>
                <p:nvPr/>
              </p:nvSpPr>
              <p:spPr bwMode="auto">
                <a:xfrm>
                  <a:off x="17459" y="11360"/>
                  <a:ext cx="124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000000"/>
                      </a:solidFill>
                      <a:effectLst/>
                      <a:latin typeface="Arial" panose="020B0604020202020204" pitchFamily="34" charset="0"/>
                    </a:rPr>
                    <a:t>Years since registration</a:t>
                  </a:r>
                  <a:endParaRPr kumimoji="0" lang="en-US" altLang="en-US" sz="4400" b="1" i="0" u="none" strike="noStrike" cap="none" normalizeH="0" baseline="0" dirty="0" smtClean="0">
                    <a:ln>
                      <a:noFill/>
                    </a:ln>
                    <a:solidFill>
                      <a:schemeClr val="tx1"/>
                    </a:solidFill>
                    <a:effectLst/>
                    <a:latin typeface="Arial" panose="020B0604020202020204" pitchFamily="34" charset="0"/>
                  </a:endParaRPr>
                </a:p>
              </p:txBody>
            </p:sp>
          </p:grpSp>
          <p:sp>
            <p:nvSpPr>
              <p:cNvPr id="772" name="Rectangle 44"/>
              <p:cNvSpPr>
                <a:spLocks noChangeArrowheads="1"/>
              </p:cNvSpPr>
              <p:nvPr/>
            </p:nvSpPr>
            <p:spPr bwMode="auto">
              <a:xfrm>
                <a:off x="26710821" y="17341232"/>
                <a:ext cx="17633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Adjusted Cox p=0.10</a:t>
                </a:r>
                <a:endParaRPr kumimoji="0" lang="en-US" altLang="en-US" sz="4000" b="1" i="0" u="none" strike="noStrike" cap="none" normalizeH="0" baseline="0" dirty="0" smtClean="0">
                  <a:ln>
                    <a:noFill/>
                  </a:ln>
                  <a:solidFill>
                    <a:schemeClr val="tx1"/>
                  </a:solidFill>
                  <a:effectLst/>
                  <a:latin typeface="Arial" panose="020B0604020202020204" pitchFamily="34" charset="0"/>
                </a:endParaRPr>
              </a:p>
            </p:txBody>
          </p:sp>
        </p:grpSp>
      </p:grpSp>
      <p:sp>
        <p:nvSpPr>
          <p:cNvPr id="777" name="TextBox 776"/>
          <p:cNvSpPr txBox="1"/>
          <p:nvPr/>
        </p:nvSpPr>
        <p:spPr>
          <a:xfrm>
            <a:off x="23600803" y="15221038"/>
            <a:ext cx="805787" cy="461665"/>
          </a:xfrm>
          <a:prstGeom prst="rect">
            <a:avLst/>
          </a:prstGeom>
          <a:noFill/>
        </p:spPr>
        <p:txBody>
          <a:bodyPr wrap="square" rtlCol="0">
            <a:spAutoFit/>
          </a:bodyPr>
          <a:lstStyle/>
          <a:p>
            <a:pPr algn="ctr"/>
            <a:r>
              <a:rPr lang="en-US" b="1" dirty="0" smtClean="0">
                <a:solidFill>
                  <a:srgbClr val="0A0A0A"/>
                </a:solidFill>
              </a:rPr>
              <a:t>DFS</a:t>
            </a:r>
            <a:endParaRPr lang="en-US" b="1" dirty="0">
              <a:solidFill>
                <a:srgbClr val="0A0A0A"/>
              </a:solidFill>
            </a:endParaRPr>
          </a:p>
        </p:txBody>
      </p:sp>
      <p:sp>
        <p:nvSpPr>
          <p:cNvPr id="778" name="TextBox 777"/>
          <p:cNvSpPr txBox="1"/>
          <p:nvPr/>
        </p:nvSpPr>
        <p:spPr>
          <a:xfrm>
            <a:off x="28184585" y="15207763"/>
            <a:ext cx="688060" cy="461665"/>
          </a:xfrm>
          <a:prstGeom prst="rect">
            <a:avLst/>
          </a:prstGeom>
          <a:noFill/>
        </p:spPr>
        <p:txBody>
          <a:bodyPr wrap="square" rtlCol="0">
            <a:spAutoFit/>
          </a:bodyPr>
          <a:lstStyle/>
          <a:p>
            <a:pPr algn="ctr"/>
            <a:r>
              <a:rPr lang="en-US" b="1" dirty="0">
                <a:solidFill>
                  <a:srgbClr val="0A0A0A"/>
                </a:solidFill>
              </a:rPr>
              <a:t>O</a:t>
            </a:r>
            <a:r>
              <a:rPr lang="en-US" b="1" dirty="0" smtClean="0">
                <a:solidFill>
                  <a:srgbClr val="0A0A0A"/>
                </a:solidFill>
              </a:rPr>
              <a:t>S</a:t>
            </a:r>
            <a:endParaRPr lang="en-US" b="1" dirty="0">
              <a:solidFill>
                <a:srgbClr val="0A0A0A"/>
              </a:solidFill>
            </a:endParaRPr>
          </a:p>
        </p:txBody>
      </p:sp>
      <p:sp>
        <p:nvSpPr>
          <p:cNvPr id="646" name="Rectangle 37"/>
          <p:cNvSpPr>
            <a:spLocks noChangeArrowheads="1"/>
          </p:cNvSpPr>
          <p:nvPr/>
        </p:nvSpPr>
        <p:spPr bwMode="auto">
          <a:xfrm>
            <a:off x="27371067" y="7009413"/>
            <a:ext cx="2455363" cy="737636"/>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650" name="Line 38"/>
          <p:cNvSpPr>
            <a:spLocks noChangeShapeType="1"/>
          </p:cNvSpPr>
          <p:nvPr/>
        </p:nvSpPr>
        <p:spPr bwMode="auto">
          <a:xfrm>
            <a:off x="27490969" y="7174798"/>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51" name="Line 39"/>
          <p:cNvSpPr>
            <a:spLocks noChangeShapeType="1"/>
          </p:cNvSpPr>
          <p:nvPr/>
        </p:nvSpPr>
        <p:spPr bwMode="auto">
          <a:xfrm>
            <a:off x="27490969" y="7384250"/>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52" name="Line 40"/>
          <p:cNvSpPr>
            <a:spLocks noChangeShapeType="1"/>
          </p:cNvSpPr>
          <p:nvPr/>
        </p:nvSpPr>
        <p:spPr bwMode="auto">
          <a:xfrm>
            <a:off x="27482949" y="7591831"/>
            <a:ext cx="418869" cy="0"/>
          </a:xfrm>
          <a:prstGeom prst="line">
            <a:avLst/>
          </a:prstGeom>
          <a:noFill/>
          <a:ln w="19050">
            <a:solidFill>
              <a:srgbClr val="55752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60" name="Rectangle 41"/>
          <p:cNvSpPr>
            <a:spLocks noChangeArrowheads="1"/>
          </p:cNvSpPr>
          <p:nvPr/>
        </p:nvSpPr>
        <p:spPr bwMode="auto">
          <a:xfrm>
            <a:off x="27972990" y="7067076"/>
            <a:ext cx="17408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highest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67" name="Rectangle 42"/>
          <p:cNvSpPr>
            <a:spLocks noChangeArrowheads="1"/>
          </p:cNvSpPr>
          <p:nvPr/>
        </p:nvSpPr>
        <p:spPr bwMode="auto">
          <a:xfrm>
            <a:off x="27970899" y="7272597"/>
            <a:ext cx="16831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middle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68" name="Rectangle 43"/>
          <p:cNvSpPr>
            <a:spLocks noChangeArrowheads="1"/>
          </p:cNvSpPr>
          <p:nvPr/>
        </p:nvSpPr>
        <p:spPr bwMode="auto">
          <a:xfrm>
            <a:off x="27972990" y="7490463"/>
            <a:ext cx="166231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DDRD lowest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69" name="Rectangle 37"/>
          <p:cNvSpPr>
            <a:spLocks noChangeArrowheads="1"/>
          </p:cNvSpPr>
          <p:nvPr/>
        </p:nvSpPr>
        <p:spPr bwMode="auto">
          <a:xfrm>
            <a:off x="22553222" y="12391538"/>
            <a:ext cx="1643229" cy="531334"/>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670" name="Line 38"/>
          <p:cNvSpPr>
            <a:spLocks noChangeShapeType="1"/>
          </p:cNvSpPr>
          <p:nvPr/>
        </p:nvSpPr>
        <p:spPr bwMode="auto">
          <a:xfrm>
            <a:off x="22673124" y="12556923"/>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71" name="Line 39"/>
          <p:cNvSpPr>
            <a:spLocks noChangeShapeType="1"/>
          </p:cNvSpPr>
          <p:nvPr/>
        </p:nvSpPr>
        <p:spPr bwMode="auto">
          <a:xfrm>
            <a:off x="22673124" y="12766375"/>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73" name="Rectangle 41"/>
          <p:cNvSpPr>
            <a:spLocks noChangeArrowheads="1"/>
          </p:cNvSpPr>
          <p:nvPr/>
        </p:nvSpPr>
        <p:spPr bwMode="auto">
          <a:xfrm>
            <a:off x="23155145" y="12449201"/>
            <a:ext cx="929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TILs</a:t>
            </a:r>
            <a:r>
              <a:rPr kumimoji="0" lang="en-US" altLang="en-US" sz="1400" b="1" i="0" u="none" strike="noStrike" cap="none" normalizeH="0" dirty="0" smtClean="0">
                <a:ln>
                  <a:noFill/>
                </a:ln>
                <a:solidFill>
                  <a:srgbClr val="000000"/>
                </a:solidFill>
                <a:effectLst/>
                <a:latin typeface="Arial" panose="020B0604020202020204" pitchFamily="34" charset="0"/>
              </a:rPr>
              <a:t> &gt; 10%</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74" name="Rectangle 42"/>
          <p:cNvSpPr>
            <a:spLocks noChangeArrowheads="1"/>
          </p:cNvSpPr>
          <p:nvPr/>
        </p:nvSpPr>
        <p:spPr bwMode="auto">
          <a:xfrm>
            <a:off x="23153054" y="12654722"/>
            <a:ext cx="9233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TILs ≤ 10%</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76" name="Rectangle 37"/>
          <p:cNvSpPr>
            <a:spLocks noChangeArrowheads="1"/>
          </p:cNvSpPr>
          <p:nvPr/>
        </p:nvSpPr>
        <p:spPr bwMode="auto">
          <a:xfrm>
            <a:off x="27414406" y="12393158"/>
            <a:ext cx="1643229" cy="531334"/>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677" name="Line 38"/>
          <p:cNvSpPr>
            <a:spLocks noChangeShapeType="1"/>
          </p:cNvSpPr>
          <p:nvPr/>
        </p:nvSpPr>
        <p:spPr bwMode="auto">
          <a:xfrm>
            <a:off x="27534308" y="12558543"/>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78" name="Line 39"/>
          <p:cNvSpPr>
            <a:spLocks noChangeShapeType="1"/>
          </p:cNvSpPr>
          <p:nvPr/>
        </p:nvSpPr>
        <p:spPr bwMode="auto">
          <a:xfrm>
            <a:off x="27534308" y="12767995"/>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79" name="Rectangle 41"/>
          <p:cNvSpPr>
            <a:spLocks noChangeArrowheads="1"/>
          </p:cNvSpPr>
          <p:nvPr/>
        </p:nvSpPr>
        <p:spPr bwMode="auto">
          <a:xfrm>
            <a:off x="28016329" y="12450821"/>
            <a:ext cx="929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TILs</a:t>
            </a:r>
            <a:r>
              <a:rPr kumimoji="0" lang="en-US" altLang="en-US" sz="1400" b="1" i="0" u="none" strike="noStrike" cap="none" normalizeH="0" dirty="0" smtClean="0">
                <a:ln>
                  <a:noFill/>
                </a:ln>
                <a:solidFill>
                  <a:srgbClr val="000000"/>
                </a:solidFill>
                <a:effectLst/>
                <a:latin typeface="Arial" panose="020B0604020202020204" pitchFamily="34" charset="0"/>
              </a:rPr>
              <a:t> &gt; 10%</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80" name="Rectangle 42"/>
          <p:cNvSpPr>
            <a:spLocks noChangeArrowheads="1"/>
          </p:cNvSpPr>
          <p:nvPr/>
        </p:nvSpPr>
        <p:spPr bwMode="auto">
          <a:xfrm>
            <a:off x="28014238" y="12656342"/>
            <a:ext cx="9233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TILs ≤ 10%</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81" name="Rectangle 37"/>
          <p:cNvSpPr>
            <a:spLocks noChangeArrowheads="1"/>
          </p:cNvSpPr>
          <p:nvPr/>
        </p:nvSpPr>
        <p:spPr bwMode="auto">
          <a:xfrm>
            <a:off x="22413429" y="17350324"/>
            <a:ext cx="3420125" cy="737636"/>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682" name="Line 38"/>
          <p:cNvSpPr>
            <a:spLocks noChangeShapeType="1"/>
          </p:cNvSpPr>
          <p:nvPr/>
        </p:nvSpPr>
        <p:spPr bwMode="auto">
          <a:xfrm>
            <a:off x="22533331" y="17515709"/>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83" name="Line 39"/>
          <p:cNvSpPr>
            <a:spLocks noChangeShapeType="1"/>
          </p:cNvSpPr>
          <p:nvPr/>
        </p:nvSpPr>
        <p:spPr bwMode="auto">
          <a:xfrm>
            <a:off x="22533331" y="17725161"/>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84" name="Line 40"/>
          <p:cNvSpPr>
            <a:spLocks noChangeShapeType="1"/>
          </p:cNvSpPr>
          <p:nvPr/>
        </p:nvSpPr>
        <p:spPr bwMode="auto">
          <a:xfrm>
            <a:off x="22525311" y="17932742"/>
            <a:ext cx="418869" cy="0"/>
          </a:xfrm>
          <a:prstGeom prst="line">
            <a:avLst/>
          </a:prstGeom>
          <a:noFill/>
          <a:ln w="19050">
            <a:solidFill>
              <a:srgbClr val="55752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85" name="Rectangle 41"/>
          <p:cNvSpPr>
            <a:spLocks noChangeArrowheads="1"/>
          </p:cNvSpPr>
          <p:nvPr/>
        </p:nvSpPr>
        <p:spPr bwMode="auto">
          <a:xfrm>
            <a:off x="23015352" y="17407987"/>
            <a:ext cx="27280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highest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86" name="Rectangle 42"/>
          <p:cNvSpPr>
            <a:spLocks noChangeArrowheads="1"/>
          </p:cNvSpPr>
          <p:nvPr/>
        </p:nvSpPr>
        <p:spPr bwMode="auto">
          <a:xfrm>
            <a:off x="23013261" y="17613508"/>
            <a:ext cx="26703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middle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87" name="Rectangle 43"/>
          <p:cNvSpPr>
            <a:spLocks noChangeArrowheads="1"/>
          </p:cNvSpPr>
          <p:nvPr/>
        </p:nvSpPr>
        <p:spPr bwMode="auto">
          <a:xfrm>
            <a:off x="23015352" y="17831374"/>
            <a:ext cx="26495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lowest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88" name="Rectangle 37"/>
          <p:cNvSpPr>
            <a:spLocks noChangeArrowheads="1"/>
          </p:cNvSpPr>
          <p:nvPr/>
        </p:nvSpPr>
        <p:spPr bwMode="auto">
          <a:xfrm>
            <a:off x="27312385" y="17345121"/>
            <a:ext cx="3420125" cy="737636"/>
          </a:xfrm>
          <a:prstGeom prst="rect">
            <a:avLst/>
          </a:prstGeom>
          <a:solidFill>
            <a:srgbClr val="FFFFFF"/>
          </a:solidFill>
          <a:ln w="47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b="1"/>
          </a:p>
        </p:txBody>
      </p:sp>
      <p:sp>
        <p:nvSpPr>
          <p:cNvPr id="689" name="Line 38"/>
          <p:cNvSpPr>
            <a:spLocks noChangeShapeType="1"/>
          </p:cNvSpPr>
          <p:nvPr/>
        </p:nvSpPr>
        <p:spPr bwMode="auto">
          <a:xfrm>
            <a:off x="27432287" y="17510506"/>
            <a:ext cx="418869" cy="0"/>
          </a:xfrm>
          <a:prstGeom prst="line">
            <a:avLst/>
          </a:prstGeom>
          <a:noFill/>
          <a:ln w="19050">
            <a:solidFill>
              <a:srgbClr val="1A476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90" name="Line 39"/>
          <p:cNvSpPr>
            <a:spLocks noChangeShapeType="1"/>
          </p:cNvSpPr>
          <p:nvPr/>
        </p:nvSpPr>
        <p:spPr bwMode="auto">
          <a:xfrm>
            <a:off x="27432287" y="17719958"/>
            <a:ext cx="418869" cy="0"/>
          </a:xfrm>
          <a:prstGeom prst="line">
            <a:avLst/>
          </a:prstGeom>
          <a:noFill/>
          <a:ln w="19050">
            <a:solidFill>
              <a:srgbClr val="90353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91" name="Line 40"/>
          <p:cNvSpPr>
            <a:spLocks noChangeShapeType="1"/>
          </p:cNvSpPr>
          <p:nvPr/>
        </p:nvSpPr>
        <p:spPr bwMode="auto">
          <a:xfrm>
            <a:off x="27424267" y="17927539"/>
            <a:ext cx="418869" cy="0"/>
          </a:xfrm>
          <a:prstGeom prst="line">
            <a:avLst/>
          </a:prstGeom>
          <a:noFill/>
          <a:ln w="19050">
            <a:solidFill>
              <a:srgbClr val="55752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692" name="Rectangle 41"/>
          <p:cNvSpPr>
            <a:spLocks noChangeArrowheads="1"/>
          </p:cNvSpPr>
          <p:nvPr/>
        </p:nvSpPr>
        <p:spPr bwMode="auto">
          <a:xfrm>
            <a:off x="27914308" y="17402784"/>
            <a:ext cx="27280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highest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93" name="Rectangle 42"/>
          <p:cNvSpPr>
            <a:spLocks noChangeArrowheads="1"/>
          </p:cNvSpPr>
          <p:nvPr/>
        </p:nvSpPr>
        <p:spPr bwMode="auto">
          <a:xfrm>
            <a:off x="27912217" y="17608305"/>
            <a:ext cx="26703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middle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
        <p:nvSpPr>
          <p:cNvPr id="694" name="Rectangle 43"/>
          <p:cNvSpPr>
            <a:spLocks noChangeArrowheads="1"/>
          </p:cNvSpPr>
          <p:nvPr/>
        </p:nvSpPr>
        <p:spPr bwMode="auto">
          <a:xfrm>
            <a:off x="27914308" y="17826171"/>
            <a:ext cx="26495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panose="020B0604020202020204" pitchFamily="34" charset="0"/>
              </a:rPr>
              <a:t>BRCA expression lowest </a:t>
            </a:r>
            <a:r>
              <a:rPr kumimoji="0" lang="en-US" altLang="en-US" sz="1400" b="1" i="0" u="none" strike="noStrike" cap="none" normalizeH="0" baseline="0" dirty="0" err="1" smtClean="0">
                <a:ln>
                  <a:noFill/>
                </a:ln>
                <a:solidFill>
                  <a:srgbClr val="000000"/>
                </a:solidFill>
                <a:effectLst/>
                <a:latin typeface="Arial" panose="020B0604020202020204" pitchFamily="34" charset="0"/>
              </a:rPr>
              <a:t>tertile</a:t>
            </a:r>
            <a:endParaRPr kumimoji="0" lang="en-US" altLang="en-US" sz="1400" b="1"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9286" tIns="89643" rIns="179286" bIns="89643" numCol="1" anchor="t" anchorCtr="0" compatLnSpc="1">
        <a:prstTxWarp prst="textNoShape">
          <a:avLst/>
        </a:prstTxWarp>
      </a:bodyPr>
      <a:lstStyle>
        <a:defPPr marL="0" marR="0" indent="0" algn="just" defTabSz="1876425" rtl="0" eaLnBrk="1" fontAlgn="base" latinLnBrk="0" hangingPunct="1">
          <a:lnSpc>
            <a:spcPct val="100000"/>
          </a:lnSpc>
          <a:spcBef>
            <a:spcPct val="20000"/>
          </a:spcBef>
          <a:spcAft>
            <a:spcPct val="0"/>
          </a:spcAft>
          <a:buClrTx/>
          <a:buSzTx/>
          <a:buFontTx/>
          <a:buNone/>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9286" tIns="89643" rIns="179286" bIns="89643" numCol="1" anchor="t" anchorCtr="0" compatLnSpc="1">
        <a:prstTxWarp prst="textNoShape">
          <a:avLst/>
        </a:prstTxWarp>
      </a:bodyPr>
      <a:lstStyle>
        <a:defPPr marL="0" marR="0" indent="0" algn="just" defTabSz="1876425" rtl="0" eaLnBrk="1" fontAlgn="base" latinLnBrk="0" hangingPunct="1">
          <a:lnSpc>
            <a:spcPct val="100000"/>
          </a:lnSpc>
          <a:spcBef>
            <a:spcPct val="20000"/>
          </a:spcBef>
          <a:spcAft>
            <a:spcPct val="0"/>
          </a:spcAft>
          <a:buClrTx/>
          <a:buSzTx/>
          <a:buFontTx/>
          <a:buNone/>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5A58"/>
        </a:dk1>
        <a:lt1>
          <a:srgbClr val="FFFFFF"/>
        </a:lt1>
        <a:dk2>
          <a:srgbClr val="006699"/>
        </a:dk2>
        <a:lt2>
          <a:srgbClr val="FFFF99"/>
        </a:lt2>
        <a:accent1>
          <a:srgbClr val="003E3D"/>
        </a:accent1>
        <a:accent2>
          <a:srgbClr val="6D6FC7"/>
        </a:accent2>
        <a:accent3>
          <a:srgbClr val="AAB8CA"/>
        </a:accent3>
        <a:accent4>
          <a:srgbClr val="DADADA"/>
        </a:accent4>
        <a:accent5>
          <a:srgbClr val="AAAFAF"/>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15206</TotalTime>
  <Words>1510</Words>
  <Application>Microsoft Office PowerPoint</Application>
  <PresentationFormat>Custom</PresentationFormat>
  <Paragraphs>239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굴림</vt:lpstr>
      <vt:lpstr>MS PGothic</vt:lpstr>
      <vt:lpstr>MS PGothic</vt:lpstr>
      <vt:lpstr>Arial</vt:lpstr>
      <vt:lpstr>Calibri</vt:lpstr>
      <vt:lpstr>Times New Roman</vt:lpstr>
      <vt:lpstr>Wingdings</vt:lpstr>
      <vt:lpstr>Default Design</vt:lpstr>
      <vt:lpstr>Impact of DNA Repair Deficiency Signature on Outcomes in Triple Negative Breast Cancer (TNBC) Patients Treated with AC Chemotherapy (SWOG S9313)  Sharma P1, Barlow W2, Godwin AK1, Knight LA3,4, Walker SM3,4, Kennedy RD3,4, Badve S5, Gökmen-Polar Y5, Pathak HB1, Isakova K1, Linden HM6, Tripathy D7, Hortobagyi GN7, Hayes DF8 1University of Kansas Medical Center, Westwood, KS; 2SWOG Statistical Center/Cancer Research and Biostatistics (CRAB), Seattle, WA; 3Centre for Cancer Research and Cell Biology, Queen’s University Belfast, UK; 4Almac Diagnostics, Craigavon, UK; 5Departments of Pathology and Laboratory Medicine, Indiana University School of Medicine, Indianapolis, IN; 6University of Washington/Seattle Cancer Care Alliance, Seattle, WA; 7The University of Texas MD Anderson Cancer Center, Houston, TX; 8University of Michigan, Ann Arbor, MI</vt:lpstr>
    </vt:vector>
  </TitlesOfParts>
  <Manager>Kimler</Manager>
  <Company>University of Kansas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the Third Generation Selective Estrogen Receptor Modulator Arzoxifene on Mammographic Breast Density.</dc:title>
  <dc:subject>ASCO 2006 Poster</dc:subject>
  <dc:creator>Bruce F. Kimler, Ph.D.</dc:creator>
  <cp:lastModifiedBy>Bronagh Nelson</cp:lastModifiedBy>
  <cp:revision>1001</cp:revision>
  <cp:lastPrinted>2015-05-22T17:53:22Z</cp:lastPrinted>
  <dcterms:created xsi:type="dcterms:W3CDTF">2005-03-28T16:56:04Z</dcterms:created>
  <dcterms:modified xsi:type="dcterms:W3CDTF">2017-06-19T08:19:29Z</dcterms:modified>
</cp:coreProperties>
</file>